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7"/>
  </p:notesMasterIdLst>
  <p:sldIdLst>
    <p:sldId id="540" r:id="rId5"/>
    <p:sldId id="542" r:id="rId6"/>
    <p:sldId id="529" r:id="rId7"/>
    <p:sldId id="528" r:id="rId8"/>
    <p:sldId id="530" r:id="rId9"/>
    <p:sldId id="531" r:id="rId10"/>
    <p:sldId id="532" r:id="rId11"/>
    <p:sldId id="536" r:id="rId12"/>
    <p:sldId id="537" r:id="rId13"/>
    <p:sldId id="538" r:id="rId14"/>
    <p:sldId id="539" r:id="rId15"/>
    <p:sldId id="541" r:id="rId16"/>
  </p:sldIdLst>
  <p:sldSz cx="9144000" cy="6858000" type="screen4x3"/>
  <p:notesSz cx="6735763" cy="9799638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889DB"/>
    <a:srgbClr val="9148C8"/>
    <a:srgbClr val="F47914"/>
    <a:srgbClr val="FF7C80"/>
    <a:srgbClr val="FF8585"/>
    <a:srgbClr val="FF8989"/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5" autoAdjust="0"/>
    <p:restoredTop sz="94303" autoAdjust="0"/>
  </p:normalViewPr>
  <p:slideViewPr>
    <p:cSldViewPr>
      <p:cViewPr varScale="1">
        <p:scale>
          <a:sx n="115" d="100"/>
          <a:sy n="115" d="100"/>
        </p:scale>
        <p:origin x="1242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E957145-8E10-4D18-82FA-FF295EA351AC}" type="doc">
      <dgm:prSet loTypeId="urn:microsoft.com/office/officeart/2005/8/layout/venn1" loCatId="relationship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uk-UA"/>
        </a:p>
      </dgm:t>
    </dgm:pt>
    <dgm:pt modelId="{A9B066D3-CF58-4C5C-BBEF-5E8D5A7ACE30}">
      <dgm:prSet phldrT="[Текст]" custT="1"/>
      <dgm:spPr>
        <a:solidFill>
          <a:schemeClr val="accent5">
            <a:lumMod val="50000"/>
          </a:schemeClr>
        </a:solidFill>
      </dgm:spPr>
      <dgm:t>
        <a:bodyPr/>
        <a:lstStyle/>
        <a:p>
          <a:r>
            <a:rPr lang="uk-UA" sz="2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Організація благоустрою населених пунктів (1216030) – </a:t>
          </a:r>
        </a:p>
        <a:p>
          <a:r>
            <a:rPr lang="uk-UA" sz="2000" b="1" i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69 162 153,88</a:t>
          </a:r>
          <a:r>
            <a:rPr lang="uk-UA" sz="2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 грн.</a:t>
          </a:r>
          <a:endParaRPr lang="uk-UA" sz="2000" b="1" i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B2B9DCC-AA56-4D64-AA83-5755B58984BF}" type="parTrans" cxnId="{590BE037-CA04-41C1-AE56-822AB6F2EBB6}">
      <dgm:prSet/>
      <dgm:spPr/>
      <dgm:t>
        <a:bodyPr/>
        <a:lstStyle/>
        <a:p>
          <a:endParaRPr lang="uk-UA"/>
        </a:p>
      </dgm:t>
    </dgm:pt>
    <dgm:pt modelId="{A1C68211-652D-45E7-B5E2-62DF27E4D909}" type="sibTrans" cxnId="{590BE037-CA04-41C1-AE56-822AB6F2EBB6}">
      <dgm:prSet/>
      <dgm:spPr/>
      <dgm:t>
        <a:bodyPr/>
        <a:lstStyle/>
        <a:p>
          <a:endParaRPr lang="uk-UA"/>
        </a:p>
      </dgm:t>
    </dgm:pt>
    <dgm:pt modelId="{EC607B0C-C99F-49BF-8098-D65666F4086F}">
      <dgm:prSet phldrT="[Текст]" custT="1"/>
      <dgm:spPr>
        <a:solidFill>
          <a:srgbClr val="FFC000"/>
        </a:solidFill>
      </dgm:spPr>
      <dgm:t>
        <a:bodyPr/>
        <a:lstStyle/>
        <a:p>
          <a:pPr algn="ctr"/>
          <a:r>
            <a:rPr lang="uk-UA" sz="1600" b="1" i="1" u="none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Керівництво і управління у відповідній сфері у містах (місті Києві), селищах, селах, об’єднаних територіальних громадах (1210160) – </a:t>
          </a:r>
          <a:r>
            <a:rPr lang="uk-UA" sz="1600" b="1" i="1" u="none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5 816 584,67</a:t>
          </a:r>
          <a:r>
            <a:rPr lang="uk-UA" sz="1600" b="1" i="1" u="none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 грн.</a:t>
          </a:r>
          <a:endParaRPr lang="uk-UA" sz="1600" b="1" i="1" u="none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C883358-F30B-4EEB-B371-351A8A6E43F2}" type="sibTrans" cxnId="{54E5FD34-A1A3-499B-ACB4-0A751ABDB477}">
      <dgm:prSet/>
      <dgm:spPr/>
      <dgm:t>
        <a:bodyPr/>
        <a:lstStyle/>
        <a:p>
          <a:endParaRPr lang="uk-UA"/>
        </a:p>
      </dgm:t>
    </dgm:pt>
    <dgm:pt modelId="{50F6FD0D-9852-4D32-B0BE-682BF5D64FCA}" type="parTrans" cxnId="{54E5FD34-A1A3-499B-ACB4-0A751ABDB477}">
      <dgm:prSet/>
      <dgm:spPr/>
      <dgm:t>
        <a:bodyPr/>
        <a:lstStyle/>
        <a:p>
          <a:endParaRPr lang="uk-UA"/>
        </a:p>
      </dgm:t>
    </dgm:pt>
    <dgm:pt modelId="{94926D04-CA90-43D9-9F3F-1A508604BE5A}">
      <dgm:prSet phldrT="[Текст]" custT="1"/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pPr algn="ctr"/>
          <a:r>
            <a:rPr lang="uk-UA" sz="2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Експлуатація та технічне обслуговування житлового </a:t>
          </a:r>
          <a:r>
            <a:rPr lang="uk-UA" sz="2000" b="1" i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фонду (1216011) – 73 095 046,67 </a:t>
          </a:r>
          <a:r>
            <a:rPr lang="uk-UA" sz="2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грн.</a:t>
          </a:r>
          <a:endParaRPr lang="uk-UA" sz="2000" b="1" i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765BFD3-668C-4CC5-B78A-BD1F0B0E38DC}" type="parTrans" cxnId="{AA6B833F-63A4-4549-92AE-183827482A24}">
      <dgm:prSet/>
      <dgm:spPr/>
      <dgm:t>
        <a:bodyPr/>
        <a:lstStyle/>
        <a:p>
          <a:endParaRPr lang="uk-UA"/>
        </a:p>
      </dgm:t>
    </dgm:pt>
    <dgm:pt modelId="{46BD1180-59DA-4020-AEBD-1FDE90707800}" type="sibTrans" cxnId="{AA6B833F-63A4-4549-92AE-183827482A24}">
      <dgm:prSet/>
      <dgm:spPr/>
      <dgm:t>
        <a:bodyPr/>
        <a:lstStyle/>
        <a:p>
          <a:endParaRPr lang="uk-UA"/>
        </a:p>
      </dgm:t>
    </dgm:pt>
    <dgm:pt modelId="{2EE35151-69FE-4C28-9C5E-01F504367BF5}" type="pres">
      <dgm:prSet presAssocID="{6E957145-8E10-4D18-82FA-FF295EA351AC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2A1CD6C7-BA02-470D-AC2C-4200BDAAA38A}" type="pres">
      <dgm:prSet presAssocID="{A9B066D3-CF58-4C5C-BBEF-5E8D5A7ACE30}" presName="circ1" presStyleLbl="vennNode1" presStyleIdx="0" presStyleCnt="3"/>
      <dgm:spPr/>
      <dgm:t>
        <a:bodyPr/>
        <a:lstStyle/>
        <a:p>
          <a:endParaRPr lang="uk-UA"/>
        </a:p>
      </dgm:t>
    </dgm:pt>
    <dgm:pt modelId="{65A48037-84CD-417D-93F9-FC93953F687C}" type="pres">
      <dgm:prSet presAssocID="{A9B066D3-CF58-4C5C-BBEF-5E8D5A7ACE30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DCAAD737-3F57-4174-AAD4-8F1409AF2127}" type="pres">
      <dgm:prSet presAssocID="{EC607B0C-C99F-49BF-8098-D65666F4086F}" presName="circ2" presStyleLbl="vennNode1" presStyleIdx="1" presStyleCnt="3" custLinFactNeighborX="10659" custLinFactNeighborY="4095"/>
      <dgm:spPr/>
      <dgm:t>
        <a:bodyPr/>
        <a:lstStyle/>
        <a:p>
          <a:endParaRPr lang="uk-UA"/>
        </a:p>
      </dgm:t>
    </dgm:pt>
    <dgm:pt modelId="{DEAA735B-AD22-4E92-8B81-A491AF0FD69E}" type="pres">
      <dgm:prSet presAssocID="{EC607B0C-C99F-49BF-8098-D65666F4086F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764E8DF0-C159-42F2-9815-7F8B48718A53}" type="pres">
      <dgm:prSet presAssocID="{94926D04-CA90-43D9-9F3F-1A508604BE5A}" presName="circ3" presStyleLbl="vennNode1" presStyleIdx="2" presStyleCnt="3" custLinFactNeighborX="1396" custLinFactNeighborY="4095"/>
      <dgm:spPr/>
      <dgm:t>
        <a:bodyPr/>
        <a:lstStyle/>
        <a:p>
          <a:endParaRPr lang="uk-UA"/>
        </a:p>
      </dgm:t>
    </dgm:pt>
    <dgm:pt modelId="{3F1B3B3E-C8CF-4347-AA66-5BAB15910E46}" type="pres">
      <dgm:prSet presAssocID="{94926D04-CA90-43D9-9F3F-1A508604BE5A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54E5FD34-A1A3-499B-ACB4-0A751ABDB477}" srcId="{6E957145-8E10-4D18-82FA-FF295EA351AC}" destId="{EC607B0C-C99F-49BF-8098-D65666F4086F}" srcOrd="1" destOrd="0" parTransId="{50F6FD0D-9852-4D32-B0BE-682BF5D64FCA}" sibTransId="{5C883358-F30B-4EEB-B371-351A8A6E43F2}"/>
    <dgm:cxn modelId="{590BE037-CA04-41C1-AE56-822AB6F2EBB6}" srcId="{6E957145-8E10-4D18-82FA-FF295EA351AC}" destId="{A9B066D3-CF58-4C5C-BBEF-5E8D5A7ACE30}" srcOrd="0" destOrd="0" parTransId="{5B2B9DCC-AA56-4D64-AA83-5755B58984BF}" sibTransId="{A1C68211-652D-45E7-B5E2-62DF27E4D909}"/>
    <dgm:cxn modelId="{D4671737-974C-4A11-BAAB-6754BBF15A2B}" type="presOf" srcId="{6E957145-8E10-4D18-82FA-FF295EA351AC}" destId="{2EE35151-69FE-4C28-9C5E-01F504367BF5}" srcOrd="0" destOrd="0" presId="urn:microsoft.com/office/officeart/2005/8/layout/venn1"/>
    <dgm:cxn modelId="{ED390F51-6FAE-4E80-ABA6-FF573259D541}" type="presOf" srcId="{EC607B0C-C99F-49BF-8098-D65666F4086F}" destId="{DEAA735B-AD22-4E92-8B81-A491AF0FD69E}" srcOrd="1" destOrd="0" presId="urn:microsoft.com/office/officeart/2005/8/layout/venn1"/>
    <dgm:cxn modelId="{089E1B9B-E286-467F-842F-AAA165ADBA5F}" type="presOf" srcId="{94926D04-CA90-43D9-9F3F-1A508604BE5A}" destId="{3F1B3B3E-C8CF-4347-AA66-5BAB15910E46}" srcOrd="1" destOrd="0" presId="urn:microsoft.com/office/officeart/2005/8/layout/venn1"/>
    <dgm:cxn modelId="{AA6B833F-63A4-4549-92AE-183827482A24}" srcId="{6E957145-8E10-4D18-82FA-FF295EA351AC}" destId="{94926D04-CA90-43D9-9F3F-1A508604BE5A}" srcOrd="2" destOrd="0" parTransId="{5765BFD3-668C-4CC5-B78A-BD1F0B0E38DC}" sibTransId="{46BD1180-59DA-4020-AEBD-1FDE90707800}"/>
    <dgm:cxn modelId="{AE26BA5E-3D17-4301-A48E-435B11BF7B53}" type="presOf" srcId="{A9B066D3-CF58-4C5C-BBEF-5E8D5A7ACE30}" destId="{2A1CD6C7-BA02-470D-AC2C-4200BDAAA38A}" srcOrd="0" destOrd="0" presId="urn:microsoft.com/office/officeart/2005/8/layout/venn1"/>
    <dgm:cxn modelId="{CCD5A6CA-C765-4626-AC1C-DA64AF5DDE9F}" type="presOf" srcId="{94926D04-CA90-43D9-9F3F-1A508604BE5A}" destId="{764E8DF0-C159-42F2-9815-7F8B48718A53}" srcOrd="0" destOrd="0" presId="urn:microsoft.com/office/officeart/2005/8/layout/venn1"/>
    <dgm:cxn modelId="{161ADDD0-351E-4C86-B750-0C48EC2EA525}" type="presOf" srcId="{A9B066D3-CF58-4C5C-BBEF-5E8D5A7ACE30}" destId="{65A48037-84CD-417D-93F9-FC93953F687C}" srcOrd="1" destOrd="0" presId="urn:microsoft.com/office/officeart/2005/8/layout/venn1"/>
    <dgm:cxn modelId="{C80978D1-D0ED-4E1B-B62A-41A3B2A68909}" type="presOf" srcId="{EC607B0C-C99F-49BF-8098-D65666F4086F}" destId="{DCAAD737-3F57-4174-AAD4-8F1409AF2127}" srcOrd="0" destOrd="0" presId="urn:microsoft.com/office/officeart/2005/8/layout/venn1"/>
    <dgm:cxn modelId="{0BBBB0F6-E48C-41F8-BF06-F1B42FFE25DB}" type="presParOf" srcId="{2EE35151-69FE-4C28-9C5E-01F504367BF5}" destId="{2A1CD6C7-BA02-470D-AC2C-4200BDAAA38A}" srcOrd="0" destOrd="0" presId="urn:microsoft.com/office/officeart/2005/8/layout/venn1"/>
    <dgm:cxn modelId="{2673E748-09C6-4508-86E2-4EA671DE36BA}" type="presParOf" srcId="{2EE35151-69FE-4C28-9C5E-01F504367BF5}" destId="{65A48037-84CD-417D-93F9-FC93953F687C}" srcOrd="1" destOrd="0" presId="urn:microsoft.com/office/officeart/2005/8/layout/venn1"/>
    <dgm:cxn modelId="{CA4A6594-0101-4B00-A919-2C9E477B50C1}" type="presParOf" srcId="{2EE35151-69FE-4C28-9C5E-01F504367BF5}" destId="{DCAAD737-3F57-4174-AAD4-8F1409AF2127}" srcOrd="2" destOrd="0" presId="urn:microsoft.com/office/officeart/2005/8/layout/venn1"/>
    <dgm:cxn modelId="{B82E7AFE-34B2-4459-BA0B-8DFD2829DDC2}" type="presParOf" srcId="{2EE35151-69FE-4C28-9C5E-01F504367BF5}" destId="{DEAA735B-AD22-4E92-8B81-A491AF0FD69E}" srcOrd="3" destOrd="0" presId="urn:microsoft.com/office/officeart/2005/8/layout/venn1"/>
    <dgm:cxn modelId="{E628323D-3262-4EB0-9A5D-3919202E3956}" type="presParOf" srcId="{2EE35151-69FE-4C28-9C5E-01F504367BF5}" destId="{764E8DF0-C159-42F2-9815-7F8B48718A53}" srcOrd="4" destOrd="0" presId="urn:microsoft.com/office/officeart/2005/8/layout/venn1"/>
    <dgm:cxn modelId="{A3D11D6B-01D0-482D-BFA9-C80FEAB49FD9}" type="presParOf" srcId="{2EE35151-69FE-4C28-9C5E-01F504367BF5}" destId="{3F1B3B3E-C8CF-4347-AA66-5BAB15910E46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237A175-9390-4C16-AF20-AE0D6E54527A}" type="doc">
      <dgm:prSet loTypeId="urn:microsoft.com/office/officeart/2005/8/layout/radial4" loCatId="relationship" qsTypeId="urn:microsoft.com/office/officeart/2005/8/quickstyle/3d6" qsCatId="3D" csTypeId="urn:microsoft.com/office/officeart/2005/8/colors/colorful3" csCatId="colorful" phldr="1"/>
      <dgm:spPr/>
      <dgm:t>
        <a:bodyPr/>
        <a:lstStyle/>
        <a:p>
          <a:endParaRPr lang="uk-UA"/>
        </a:p>
      </dgm:t>
    </dgm:pt>
    <dgm:pt modelId="{75D0D02C-F002-4848-A353-88FAF38966EE}">
      <dgm:prSet phldrT="[Текст]" custT="1"/>
      <dgm:spPr/>
      <dgm:t>
        <a:bodyPr/>
        <a:lstStyle/>
        <a:p>
          <a:r>
            <a:rPr lang="uk-UA" sz="2000" b="0" i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Експлуатація та технічне обслуговування житлового фонду</a:t>
          </a:r>
          <a:endParaRPr lang="uk-UA" sz="2000" b="0" i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C5BE525-77B7-4629-99B9-8E863E001FB3}" type="parTrans" cxnId="{72AD52F1-B887-4918-9B4C-55E8C080705D}">
      <dgm:prSet/>
      <dgm:spPr/>
      <dgm:t>
        <a:bodyPr/>
        <a:lstStyle/>
        <a:p>
          <a:endParaRPr lang="uk-UA"/>
        </a:p>
      </dgm:t>
    </dgm:pt>
    <dgm:pt modelId="{B929E096-CD45-4AF0-9012-84B20D9A3957}" type="sibTrans" cxnId="{72AD52F1-B887-4918-9B4C-55E8C080705D}">
      <dgm:prSet/>
      <dgm:spPr/>
      <dgm:t>
        <a:bodyPr/>
        <a:lstStyle/>
        <a:p>
          <a:endParaRPr lang="uk-UA"/>
        </a:p>
      </dgm:t>
    </dgm:pt>
    <dgm:pt modelId="{B90B582A-DF19-466A-A31A-4D2E280DD729}">
      <dgm:prSet phldrT="[Текст]" custT="1"/>
      <dgm:spPr/>
      <dgm:t>
        <a:bodyPr/>
        <a:lstStyle/>
        <a:p>
          <a:r>
            <a:rPr lang="uk-UA" sz="1600" b="0" i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Проведення поточного ремонту спільного майна багатоквартирних будинків</a:t>
          </a:r>
          <a:endParaRPr lang="uk-UA" sz="1600" b="0" i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18F5CCB-29DB-4038-A5F9-C7CF01E4DCCB}" type="parTrans" cxnId="{7761A664-5515-44A2-83ED-B2956E8A2DAC}">
      <dgm:prSet/>
      <dgm:spPr/>
      <dgm:t>
        <a:bodyPr/>
        <a:lstStyle/>
        <a:p>
          <a:endParaRPr lang="uk-UA"/>
        </a:p>
      </dgm:t>
    </dgm:pt>
    <dgm:pt modelId="{F63E683D-D987-4095-8D2A-C7C30A4A10F7}" type="sibTrans" cxnId="{7761A664-5515-44A2-83ED-B2956E8A2DAC}">
      <dgm:prSet/>
      <dgm:spPr/>
      <dgm:t>
        <a:bodyPr/>
        <a:lstStyle/>
        <a:p>
          <a:endParaRPr lang="uk-UA"/>
        </a:p>
      </dgm:t>
    </dgm:pt>
    <dgm:pt modelId="{5C259B57-1B8C-4EB4-A5F2-24C4D4DE5E6F}">
      <dgm:prSet phldrT="[Текст]" custT="1"/>
      <dgm:spPr/>
      <dgm:t>
        <a:bodyPr/>
        <a:lstStyle/>
        <a:p>
          <a:r>
            <a:rPr lang="uk-UA" sz="1600" b="0" i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Проведення капітального ремонту багатоквартирних житлових будинків, включаючи будинки ОСББ</a:t>
          </a:r>
          <a:endParaRPr lang="uk-UA" sz="1600" b="0" i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296A1EB-57D6-4129-8BD4-443C19FB90B3}" type="parTrans" cxnId="{B50535BC-5EE4-4051-B22D-8FFCCE5999E1}">
      <dgm:prSet/>
      <dgm:spPr/>
      <dgm:t>
        <a:bodyPr/>
        <a:lstStyle/>
        <a:p>
          <a:endParaRPr lang="uk-UA"/>
        </a:p>
      </dgm:t>
    </dgm:pt>
    <dgm:pt modelId="{9B1F7995-4E22-4663-B576-219D666506F9}" type="sibTrans" cxnId="{B50535BC-5EE4-4051-B22D-8FFCCE5999E1}">
      <dgm:prSet/>
      <dgm:spPr/>
      <dgm:t>
        <a:bodyPr/>
        <a:lstStyle/>
        <a:p>
          <a:endParaRPr lang="uk-UA"/>
        </a:p>
      </dgm:t>
    </dgm:pt>
    <dgm:pt modelId="{39126F05-CF2D-4554-A487-DC7FCF79841D}">
      <dgm:prSet phldrT="[Текст]" custT="1"/>
      <dgm:spPr/>
      <dgm:t>
        <a:bodyPr/>
        <a:lstStyle/>
        <a:p>
          <a:r>
            <a:rPr lang="uk-UA" sz="1600" b="0" i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Фінансова підтримка ОСББ на впровадження енергозберігаючих заходів в житлових багатоквартирних будинках Вінницької міської ОТГ</a:t>
          </a:r>
          <a:endParaRPr lang="uk-UA" sz="1600" b="0" i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28B098E-17FD-422C-8A39-B80CCE200F18}" type="parTrans" cxnId="{2855437A-0F9C-4E8F-9908-A6F9FE180851}">
      <dgm:prSet/>
      <dgm:spPr/>
      <dgm:t>
        <a:bodyPr/>
        <a:lstStyle/>
        <a:p>
          <a:endParaRPr lang="uk-UA"/>
        </a:p>
      </dgm:t>
    </dgm:pt>
    <dgm:pt modelId="{9F677E13-D8F7-4BC7-91CC-98C493AE3402}" type="sibTrans" cxnId="{2855437A-0F9C-4E8F-9908-A6F9FE180851}">
      <dgm:prSet/>
      <dgm:spPr/>
      <dgm:t>
        <a:bodyPr/>
        <a:lstStyle/>
        <a:p>
          <a:endParaRPr lang="uk-UA"/>
        </a:p>
      </dgm:t>
    </dgm:pt>
    <dgm:pt modelId="{E1D3735D-48F1-4630-96DC-61EFCD11A9A4}" type="pres">
      <dgm:prSet presAssocID="{1237A175-9390-4C16-AF20-AE0D6E54527A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253C8D42-7018-4DB1-AD53-2270BB09A860}" type="pres">
      <dgm:prSet presAssocID="{75D0D02C-F002-4848-A353-88FAF38966EE}" presName="centerShape" presStyleLbl="node0" presStyleIdx="0" presStyleCnt="1" custLinFactNeighborX="272" custLinFactNeighborY="-239"/>
      <dgm:spPr/>
      <dgm:t>
        <a:bodyPr/>
        <a:lstStyle/>
        <a:p>
          <a:endParaRPr lang="uk-UA"/>
        </a:p>
      </dgm:t>
    </dgm:pt>
    <dgm:pt modelId="{FDD590C7-7D2D-4316-9C1A-EF66E646C8CA}" type="pres">
      <dgm:prSet presAssocID="{A18F5CCB-29DB-4038-A5F9-C7CF01E4DCCB}" presName="parTrans" presStyleLbl="bgSibTrans2D1" presStyleIdx="0" presStyleCnt="3" custAng="10938342" custScaleX="34901" custScaleY="63162" custLinFactNeighborX="28609" custLinFactNeighborY="69287"/>
      <dgm:spPr/>
      <dgm:t>
        <a:bodyPr/>
        <a:lstStyle/>
        <a:p>
          <a:endParaRPr lang="uk-UA"/>
        </a:p>
      </dgm:t>
    </dgm:pt>
    <dgm:pt modelId="{C84A61B9-555A-4605-9060-617958DF7E04}" type="pres">
      <dgm:prSet presAssocID="{B90B582A-DF19-466A-A31A-4D2E280DD729}" presName="node" presStyleLbl="node1" presStyleIdx="0" presStyleCnt="3" custRadScaleRad="101543" custRadScaleInc="390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2C80171F-E7AF-4F4A-AD26-FA01910B917B}" type="pres">
      <dgm:prSet presAssocID="{B296A1EB-57D6-4129-8BD4-443C19FB90B3}" presName="parTrans" presStyleLbl="bgSibTrans2D1" presStyleIdx="1" presStyleCnt="3" custAng="10800000" custScaleX="57210" custScaleY="60931" custLinFactNeighborX="0" custLinFactNeighborY="79534"/>
      <dgm:spPr/>
      <dgm:t>
        <a:bodyPr/>
        <a:lstStyle/>
        <a:p>
          <a:endParaRPr lang="uk-UA"/>
        </a:p>
      </dgm:t>
    </dgm:pt>
    <dgm:pt modelId="{FDB1957D-7D2E-43F1-8D2D-B504BD867920}" type="pres">
      <dgm:prSet presAssocID="{5C259B57-1B8C-4EB4-A5F2-24C4D4DE5E6F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8547F1DA-A7B1-4318-9155-00F46EE3D7C2}" type="pres">
      <dgm:prSet presAssocID="{428B098E-17FD-422C-8A39-B80CCE200F18}" presName="parTrans" presStyleLbl="bgSibTrans2D1" presStyleIdx="2" presStyleCnt="3" custAng="10846649" custScaleX="35913" custScaleY="51675" custLinFactNeighborX="-29868" custLinFactNeighborY="69668"/>
      <dgm:spPr/>
      <dgm:t>
        <a:bodyPr/>
        <a:lstStyle/>
        <a:p>
          <a:endParaRPr lang="uk-UA"/>
        </a:p>
      </dgm:t>
    </dgm:pt>
    <dgm:pt modelId="{1354EF03-F57D-4557-A060-5FC8A5AD629D}" type="pres">
      <dgm:prSet presAssocID="{39126F05-CF2D-4554-A487-DC7FCF79841D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2EEF3840-0D3F-4248-A7ED-757A7FA87713}" type="presOf" srcId="{75D0D02C-F002-4848-A353-88FAF38966EE}" destId="{253C8D42-7018-4DB1-AD53-2270BB09A860}" srcOrd="0" destOrd="0" presId="urn:microsoft.com/office/officeart/2005/8/layout/radial4"/>
    <dgm:cxn modelId="{B5C37DAF-7A0D-49AE-BB01-C8027EADEE2A}" type="presOf" srcId="{B296A1EB-57D6-4129-8BD4-443C19FB90B3}" destId="{2C80171F-E7AF-4F4A-AD26-FA01910B917B}" srcOrd="0" destOrd="0" presId="urn:microsoft.com/office/officeart/2005/8/layout/radial4"/>
    <dgm:cxn modelId="{B987F5C3-78C3-4461-A66A-80DF5F653109}" type="presOf" srcId="{A18F5CCB-29DB-4038-A5F9-C7CF01E4DCCB}" destId="{FDD590C7-7D2D-4316-9C1A-EF66E646C8CA}" srcOrd="0" destOrd="0" presId="urn:microsoft.com/office/officeart/2005/8/layout/radial4"/>
    <dgm:cxn modelId="{82B8B1E0-785A-4089-BD23-2868DAE9DEB2}" type="presOf" srcId="{1237A175-9390-4C16-AF20-AE0D6E54527A}" destId="{E1D3735D-48F1-4630-96DC-61EFCD11A9A4}" srcOrd="0" destOrd="0" presId="urn:microsoft.com/office/officeart/2005/8/layout/radial4"/>
    <dgm:cxn modelId="{B50535BC-5EE4-4051-B22D-8FFCCE5999E1}" srcId="{75D0D02C-F002-4848-A353-88FAF38966EE}" destId="{5C259B57-1B8C-4EB4-A5F2-24C4D4DE5E6F}" srcOrd="1" destOrd="0" parTransId="{B296A1EB-57D6-4129-8BD4-443C19FB90B3}" sibTransId="{9B1F7995-4E22-4663-B576-219D666506F9}"/>
    <dgm:cxn modelId="{09F9E147-56C2-4100-9CF8-951BDB18D727}" type="presOf" srcId="{B90B582A-DF19-466A-A31A-4D2E280DD729}" destId="{C84A61B9-555A-4605-9060-617958DF7E04}" srcOrd="0" destOrd="0" presId="urn:microsoft.com/office/officeart/2005/8/layout/radial4"/>
    <dgm:cxn modelId="{7761A664-5515-44A2-83ED-B2956E8A2DAC}" srcId="{75D0D02C-F002-4848-A353-88FAF38966EE}" destId="{B90B582A-DF19-466A-A31A-4D2E280DD729}" srcOrd="0" destOrd="0" parTransId="{A18F5CCB-29DB-4038-A5F9-C7CF01E4DCCB}" sibTransId="{F63E683D-D987-4095-8D2A-C7C30A4A10F7}"/>
    <dgm:cxn modelId="{2855437A-0F9C-4E8F-9908-A6F9FE180851}" srcId="{75D0D02C-F002-4848-A353-88FAF38966EE}" destId="{39126F05-CF2D-4554-A487-DC7FCF79841D}" srcOrd="2" destOrd="0" parTransId="{428B098E-17FD-422C-8A39-B80CCE200F18}" sibTransId="{9F677E13-D8F7-4BC7-91CC-98C493AE3402}"/>
    <dgm:cxn modelId="{EB62A618-109C-482C-A272-3091835E7AE5}" type="presOf" srcId="{5C259B57-1B8C-4EB4-A5F2-24C4D4DE5E6F}" destId="{FDB1957D-7D2E-43F1-8D2D-B504BD867920}" srcOrd="0" destOrd="0" presId="urn:microsoft.com/office/officeart/2005/8/layout/radial4"/>
    <dgm:cxn modelId="{71F17B0C-2F38-485F-8FB2-9F45CABA6CAA}" type="presOf" srcId="{39126F05-CF2D-4554-A487-DC7FCF79841D}" destId="{1354EF03-F57D-4557-A060-5FC8A5AD629D}" srcOrd="0" destOrd="0" presId="urn:microsoft.com/office/officeart/2005/8/layout/radial4"/>
    <dgm:cxn modelId="{72AD52F1-B887-4918-9B4C-55E8C080705D}" srcId="{1237A175-9390-4C16-AF20-AE0D6E54527A}" destId="{75D0D02C-F002-4848-A353-88FAF38966EE}" srcOrd="0" destOrd="0" parTransId="{3C5BE525-77B7-4629-99B9-8E863E001FB3}" sibTransId="{B929E096-CD45-4AF0-9012-84B20D9A3957}"/>
    <dgm:cxn modelId="{00D94826-7B0C-433F-8501-55BA70E2A444}" type="presOf" srcId="{428B098E-17FD-422C-8A39-B80CCE200F18}" destId="{8547F1DA-A7B1-4318-9155-00F46EE3D7C2}" srcOrd="0" destOrd="0" presId="urn:microsoft.com/office/officeart/2005/8/layout/radial4"/>
    <dgm:cxn modelId="{D4C97045-C533-4B23-A5D6-6640163D945B}" type="presParOf" srcId="{E1D3735D-48F1-4630-96DC-61EFCD11A9A4}" destId="{253C8D42-7018-4DB1-AD53-2270BB09A860}" srcOrd="0" destOrd="0" presId="urn:microsoft.com/office/officeart/2005/8/layout/radial4"/>
    <dgm:cxn modelId="{4B272130-B2C5-4598-B1AD-F57DE037A9AC}" type="presParOf" srcId="{E1D3735D-48F1-4630-96DC-61EFCD11A9A4}" destId="{FDD590C7-7D2D-4316-9C1A-EF66E646C8CA}" srcOrd="1" destOrd="0" presId="urn:microsoft.com/office/officeart/2005/8/layout/radial4"/>
    <dgm:cxn modelId="{4A84B224-0751-4297-9B53-4C24A8E82A31}" type="presParOf" srcId="{E1D3735D-48F1-4630-96DC-61EFCD11A9A4}" destId="{C84A61B9-555A-4605-9060-617958DF7E04}" srcOrd="2" destOrd="0" presId="urn:microsoft.com/office/officeart/2005/8/layout/radial4"/>
    <dgm:cxn modelId="{E36DBF6A-1DAA-4196-8056-27E55F1338DF}" type="presParOf" srcId="{E1D3735D-48F1-4630-96DC-61EFCD11A9A4}" destId="{2C80171F-E7AF-4F4A-AD26-FA01910B917B}" srcOrd="3" destOrd="0" presId="urn:microsoft.com/office/officeart/2005/8/layout/radial4"/>
    <dgm:cxn modelId="{3CEDC6A6-FA7F-4441-8E6F-2BC8CBD7D114}" type="presParOf" srcId="{E1D3735D-48F1-4630-96DC-61EFCD11A9A4}" destId="{FDB1957D-7D2E-43F1-8D2D-B504BD867920}" srcOrd="4" destOrd="0" presId="urn:microsoft.com/office/officeart/2005/8/layout/radial4"/>
    <dgm:cxn modelId="{77DC7F07-F8ED-4FA5-95DD-68633A7BEA70}" type="presParOf" srcId="{E1D3735D-48F1-4630-96DC-61EFCD11A9A4}" destId="{8547F1DA-A7B1-4318-9155-00F46EE3D7C2}" srcOrd="5" destOrd="0" presId="urn:microsoft.com/office/officeart/2005/8/layout/radial4"/>
    <dgm:cxn modelId="{4BA2AF7A-8A7C-4583-AE8C-5252DB9E8B15}" type="presParOf" srcId="{E1D3735D-48F1-4630-96DC-61EFCD11A9A4}" destId="{1354EF03-F57D-4557-A060-5FC8A5AD629D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EFE62BC-4752-43C2-B765-4D273AE59CC0}" type="doc">
      <dgm:prSet loTypeId="urn:microsoft.com/office/officeart/2005/8/layout/pyramid2" loCatId="list" qsTypeId="urn:microsoft.com/office/officeart/2005/8/quickstyle/3d7" qsCatId="3D" csTypeId="urn:microsoft.com/office/officeart/2005/8/colors/colorful3" csCatId="colorful" phldr="1"/>
      <dgm:spPr/>
    </dgm:pt>
    <dgm:pt modelId="{AA957458-6E83-4A09-880B-4CCA05E02113}">
      <dgm:prSet phldrT="[Текст]"/>
      <dgm:spPr/>
      <dgm:t>
        <a:bodyPr/>
        <a:lstStyle/>
        <a:p>
          <a:r>
            <a:rPr lang="uk-UA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Утримання зелених насаджень на прибудинкових територіях та прилеглих територіях</a:t>
          </a:r>
          <a:endParaRPr lang="uk-UA" b="1" i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A227D43-AD6F-4553-9E0A-624F8715916A}" type="parTrans" cxnId="{7697F621-7CF4-4278-86F2-2610D0E94C9D}">
      <dgm:prSet/>
      <dgm:spPr/>
      <dgm:t>
        <a:bodyPr/>
        <a:lstStyle/>
        <a:p>
          <a:endParaRPr lang="uk-UA"/>
        </a:p>
      </dgm:t>
    </dgm:pt>
    <dgm:pt modelId="{2088B464-BC64-45CA-A0BF-CEC269E76C8C}" type="sibTrans" cxnId="{7697F621-7CF4-4278-86F2-2610D0E94C9D}">
      <dgm:prSet/>
      <dgm:spPr/>
      <dgm:t>
        <a:bodyPr/>
        <a:lstStyle/>
        <a:p>
          <a:endParaRPr lang="uk-UA"/>
        </a:p>
      </dgm:t>
    </dgm:pt>
    <dgm:pt modelId="{C5DAB4C2-BCCF-431E-B30C-E7CDFA53553B}">
      <dgm:prSet phldrT="[Текст]"/>
      <dgm:spPr/>
      <dgm:t>
        <a:bodyPr/>
        <a:lstStyle/>
        <a:p>
          <a:r>
            <a:rPr lang="uk-UA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Проведення капітального ремонту об’єктів благоустрою прибудинкових територій та прилеглих територій</a:t>
          </a:r>
          <a:endParaRPr lang="uk-UA" b="1" i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4E3E60D-3EEA-44F2-B650-CE5CDB80E67E}" type="parTrans" cxnId="{E1A70B91-7B2F-4F9C-8064-E4759F514AF1}">
      <dgm:prSet/>
      <dgm:spPr/>
      <dgm:t>
        <a:bodyPr/>
        <a:lstStyle/>
        <a:p>
          <a:endParaRPr lang="uk-UA"/>
        </a:p>
      </dgm:t>
    </dgm:pt>
    <dgm:pt modelId="{1A13A353-9D2D-4041-A07F-A7682BEDEBBE}" type="sibTrans" cxnId="{E1A70B91-7B2F-4F9C-8064-E4759F514AF1}">
      <dgm:prSet/>
      <dgm:spPr/>
      <dgm:t>
        <a:bodyPr/>
        <a:lstStyle/>
        <a:p>
          <a:endParaRPr lang="uk-UA"/>
        </a:p>
      </dgm:t>
    </dgm:pt>
    <dgm:pt modelId="{9E5A0C3E-9F40-41F7-ACD6-39E808E8D79B}">
      <dgm:prSet phldrT="[Текст]"/>
      <dgm:spPr/>
      <dgm:t>
        <a:bodyPr/>
        <a:lstStyle/>
        <a:p>
          <a:r>
            <a:rPr lang="uk-UA" b="1" i="1" u="none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Забезпечення утримання в належному санітарному, технічному стані прибудинкових територій та прилеглих територій</a:t>
          </a:r>
          <a:endParaRPr lang="uk-UA" b="1" i="1" u="none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0CC593D-EA20-4F8E-A8C6-56160CB419D3}" type="parTrans" cxnId="{8ACC4AEB-F037-4A98-BCCE-A37935E68A93}">
      <dgm:prSet/>
      <dgm:spPr/>
      <dgm:t>
        <a:bodyPr/>
        <a:lstStyle/>
        <a:p>
          <a:endParaRPr lang="uk-UA"/>
        </a:p>
      </dgm:t>
    </dgm:pt>
    <dgm:pt modelId="{2DA85AA7-3136-400D-B15F-0049E3A30F08}" type="sibTrans" cxnId="{8ACC4AEB-F037-4A98-BCCE-A37935E68A93}">
      <dgm:prSet/>
      <dgm:spPr/>
      <dgm:t>
        <a:bodyPr/>
        <a:lstStyle/>
        <a:p>
          <a:endParaRPr lang="uk-UA"/>
        </a:p>
      </dgm:t>
    </dgm:pt>
    <dgm:pt modelId="{90F268E8-A150-4763-9A21-EF1A07BCBB66}" type="pres">
      <dgm:prSet presAssocID="{9EFE62BC-4752-43C2-B765-4D273AE59CC0}" presName="compositeShape" presStyleCnt="0">
        <dgm:presLayoutVars>
          <dgm:dir/>
          <dgm:resizeHandles/>
        </dgm:presLayoutVars>
      </dgm:prSet>
      <dgm:spPr/>
    </dgm:pt>
    <dgm:pt modelId="{58021F0B-56BF-4440-B631-00F37679E536}" type="pres">
      <dgm:prSet presAssocID="{9EFE62BC-4752-43C2-B765-4D273AE59CC0}" presName="pyramid" presStyleLbl="node1" presStyleIdx="0" presStyleCnt="1"/>
      <dgm:spPr/>
    </dgm:pt>
    <dgm:pt modelId="{797BA7B3-612F-4E4F-A733-01C56C0A892F}" type="pres">
      <dgm:prSet presAssocID="{9EFE62BC-4752-43C2-B765-4D273AE59CC0}" presName="theList" presStyleCnt="0"/>
      <dgm:spPr/>
    </dgm:pt>
    <dgm:pt modelId="{2FF34D7E-E8C0-45A4-82A1-47859B08FDC5}" type="pres">
      <dgm:prSet presAssocID="{AA957458-6E83-4A09-880B-4CCA05E02113}" presName="aNode" presStyleLbl="fgAcc1" presStyleIdx="0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3EE1B709-FCF5-4692-B5F6-3986B728EB1D}" type="pres">
      <dgm:prSet presAssocID="{AA957458-6E83-4A09-880B-4CCA05E02113}" presName="aSpace" presStyleCnt="0"/>
      <dgm:spPr/>
    </dgm:pt>
    <dgm:pt modelId="{954604B7-EABA-4644-92C2-B76C07C03377}" type="pres">
      <dgm:prSet presAssocID="{C5DAB4C2-BCCF-431E-B30C-E7CDFA53553B}" presName="aNode" presStyleLbl="fgAcc1" presStyleIdx="1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99FB67BB-34F8-4740-8758-51475A10E46A}" type="pres">
      <dgm:prSet presAssocID="{C5DAB4C2-BCCF-431E-B30C-E7CDFA53553B}" presName="aSpace" presStyleCnt="0"/>
      <dgm:spPr/>
    </dgm:pt>
    <dgm:pt modelId="{AC2180B9-32DC-40B5-9F38-7E3FAF117536}" type="pres">
      <dgm:prSet presAssocID="{9E5A0C3E-9F40-41F7-ACD6-39E808E8D79B}" presName="aNode" presStyleLbl="fgAcc1" presStyleIdx="2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47462496-C224-49C2-872F-56EAB5CBB36F}" type="pres">
      <dgm:prSet presAssocID="{9E5A0C3E-9F40-41F7-ACD6-39E808E8D79B}" presName="aSpace" presStyleCnt="0"/>
      <dgm:spPr/>
    </dgm:pt>
  </dgm:ptLst>
  <dgm:cxnLst>
    <dgm:cxn modelId="{C14B3B2F-F942-4915-8336-266C0700A89C}" type="presOf" srcId="{C5DAB4C2-BCCF-431E-B30C-E7CDFA53553B}" destId="{954604B7-EABA-4644-92C2-B76C07C03377}" srcOrd="0" destOrd="0" presId="urn:microsoft.com/office/officeart/2005/8/layout/pyramid2"/>
    <dgm:cxn modelId="{E1A70B91-7B2F-4F9C-8064-E4759F514AF1}" srcId="{9EFE62BC-4752-43C2-B765-4D273AE59CC0}" destId="{C5DAB4C2-BCCF-431E-B30C-E7CDFA53553B}" srcOrd="1" destOrd="0" parTransId="{24E3E60D-3EEA-44F2-B650-CE5CDB80E67E}" sibTransId="{1A13A353-9D2D-4041-A07F-A7682BEDEBBE}"/>
    <dgm:cxn modelId="{7697F621-7CF4-4278-86F2-2610D0E94C9D}" srcId="{9EFE62BC-4752-43C2-B765-4D273AE59CC0}" destId="{AA957458-6E83-4A09-880B-4CCA05E02113}" srcOrd="0" destOrd="0" parTransId="{9A227D43-AD6F-4553-9E0A-624F8715916A}" sibTransId="{2088B464-BC64-45CA-A0BF-CEC269E76C8C}"/>
    <dgm:cxn modelId="{8ACC4AEB-F037-4A98-BCCE-A37935E68A93}" srcId="{9EFE62BC-4752-43C2-B765-4D273AE59CC0}" destId="{9E5A0C3E-9F40-41F7-ACD6-39E808E8D79B}" srcOrd="2" destOrd="0" parTransId="{F0CC593D-EA20-4F8E-A8C6-56160CB419D3}" sibTransId="{2DA85AA7-3136-400D-B15F-0049E3A30F08}"/>
    <dgm:cxn modelId="{7543C915-B293-40E2-9B8E-CB8E5D25C7BA}" type="presOf" srcId="{9EFE62BC-4752-43C2-B765-4D273AE59CC0}" destId="{90F268E8-A150-4763-9A21-EF1A07BCBB66}" srcOrd="0" destOrd="0" presId="urn:microsoft.com/office/officeart/2005/8/layout/pyramid2"/>
    <dgm:cxn modelId="{0469AD9A-045A-4213-8C56-EB929E3645D6}" type="presOf" srcId="{9E5A0C3E-9F40-41F7-ACD6-39E808E8D79B}" destId="{AC2180B9-32DC-40B5-9F38-7E3FAF117536}" srcOrd="0" destOrd="0" presId="urn:microsoft.com/office/officeart/2005/8/layout/pyramid2"/>
    <dgm:cxn modelId="{624FC180-B4C9-4927-8B8F-DF3AC0B17AFD}" type="presOf" srcId="{AA957458-6E83-4A09-880B-4CCA05E02113}" destId="{2FF34D7E-E8C0-45A4-82A1-47859B08FDC5}" srcOrd="0" destOrd="0" presId="urn:microsoft.com/office/officeart/2005/8/layout/pyramid2"/>
    <dgm:cxn modelId="{FFE0AC90-D860-406F-90D7-55F451FCD8D1}" type="presParOf" srcId="{90F268E8-A150-4763-9A21-EF1A07BCBB66}" destId="{58021F0B-56BF-4440-B631-00F37679E536}" srcOrd="0" destOrd="0" presId="urn:microsoft.com/office/officeart/2005/8/layout/pyramid2"/>
    <dgm:cxn modelId="{C00604F8-C9E8-4143-8C5F-872D4E77C5B1}" type="presParOf" srcId="{90F268E8-A150-4763-9A21-EF1A07BCBB66}" destId="{797BA7B3-612F-4E4F-A733-01C56C0A892F}" srcOrd="1" destOrd="0" presId="urn:microsoft.com/office/officeart/2005/8/layout/pyramid2"/>
    <dgm:cxn modelId="{FFAEAA1E-B564-4BD0-A992-11DB4F2463D2}" type="presParOf" srcId="{797BA7B3-612F-4E4F-A733-01C56C0A892F}" destId="{2FF34D7E-E8C0-45A4-82A1-47859B08FDC5}" srcOrd="0" destOrd="0" presId="urn:microsoft.com/office/officeart/2005/8/layout/pyramid2"/>
    <dgm:cxn modelId="{15E61270-C0D2-4D96-B9D2-D91AB1F9A6E8}" type="presParOf" srcId="{797BA7B3-612F-4E4F-A733-01C56C0A892F}" destId="{3EE1B709-FCF5-4692-B5F6-3986B728EB1D}" srcOrd="1" destOrd="0" presId="urn:microsoft.com/office/officeart/2005/8/layout/pyramid2"/>
    <dgm:cxn modelId="{AE2B0A58-4EB3-4BB2-B7B8-2A94DF748B4E}" type="presParOf" srcId="{797BA7B3-612F-4E4F-A733-01C56C0A892F}" destId="{954604B7-EABA-4644-92C2-B76C07C03377}" srcOrd="2" destOrd="0" presId="urn:microsoft.com/office/officeart/2005/8/layout/pyramid2"/>
    <dgm:cxn modelId="{5F6953E2-56BC-4093-BA02-A446ECF7AFDE}" type="presParOf" srcId="{797BA7B3-612F-4E4F-A733-01C56C0A892F}" destId="{99FB67BB-34F8-4740-8758-51475A10E46A}" srcOrd="3" destOrd="0" presId="urn:microsoft.com/office/officeart/2005/8/layout/pyramid2"/>
    <dgm:cxn modelId="{2498C7A3-6288-46B5-9B5D-98B07DB4A7AB}" type="presParOf" srcId="{797BA7B3-612F-4E4F-A733-01C56C0A892F}" destId="{AC2180B9-32DC-40B5-9F38-7E3FAF117536}" srcOrd="4" destOrd="0" presId="urn:microsoft.com/office/officeart/2005/8/layout/pyramid2"/>
    <dgm:cxn modelId="{A695B251-F3BE-4C91-A139-4E2F1062778D}" type="presParOf" srcId="{797BA7B3-612F-4E4F-A733-01C56C0A892F}" destId="{47462496-C224-49C2-872F-56EAB5CBB36F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A1CD6C7-BA02-470D-AC2C-4200BDAAA38A}">
      <dsp:nvSpPr>
        <dsp:cNvPr id="0" name=""/>
        <dsp:cNvSpPr/>
      </dsp:nvSpPr>
      <dsp:spPr>
        <a:xfrm>
          <a:off x="2858200" y="158301"/>
          <a:ext cx="3275198" cy="3275198"/>
        </a:xfrm>
        <a:prstGeom prst="ellipse">
          <a:avLst/>
        </a:prstGeom>
        <a:solidFill>
          <a:schemeClr val="accent5">
            <a:lumMod val="5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Організація благоустрою населених пунктів (1216030) –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i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69 162 153,88</a:t>
          </a:r>
          <a:r>
            <a:rPr lang="uk-UA" sz="20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 грн.</a:t>
          </a:r>
          <a:endParaRPr lang="uk-UA" sz="2000" b="1" i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294893" y="731460"/>
        <a:ext cx="2401812" cy="1473839"/>
      </dsp:txXfrm>
    </dsp:sp>
    <dsp:sp modelId="{DCAAD737-3F57-4174-AAD4-8F1409AF2127}">
      <dsp:nvSpPr>
        <dsp:cNvPr id="0" name=""/>
        <dsp:cNvSpPr/>
      </dsp:nvSpPr>
      <dsp:spPr>
        <a:xfrm>
          <a:off x="4389104" y="2339419"/>
          <a:ext cx="3275198" cy="3275198"/>
        </a:xfrm>
        <a:prstGeom prst="ellipse">
          <a:avLst/>
        </a:prstGeom>
        <a:solidFill>
          <a:srgbClr val="FFC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i="1" u="none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Керівництво і управління у відповідній сфері у містах (місті Києві), селищах, селах, об’єднаних територіальних громадах (1210160) – </a:t>
          </a:r>
          <a:r>
            <a:rPr lang="uk-UA" sz="1600" b="1" i="1" u="none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5 816 584,67</a:t>
          </a:r>
          <a:r>
            <a:rPr lang="uk-UA" sz="1600" b="1" i="1" u="none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 грн.</a:t>
          </a:r>
          <a:endParaRPr lang="uk-UA" sz="1600" b="1" i="1" u="none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390769" y="3185512"/>
        <a:ext cx="1965119" cy="1801359"/>
      </dsp:txXfrm>
    </dsp:sp>
    <dsp:sp modelId="{764E8DF0-C159-42F2-9815-7F8B48718A53}">
      <dsp:nvSpPr>
        <dsp:cNvPr id="0" name=""/>
        <dsp:cNvSpPr/>
      </dsp:nvSpPr>
      <dsp:spPr>
        <a:xfrm>
          <a:off x="1722121" y="2339419"/>
          <a:ext cx="3275198" cy="3275198"/>
        </a:xfrm>
        <a:prstGeom prst="ellipse">
          <a:avLst/>
        </a:prstGeom>
        <a:solidFill>
          <a:schemeClr val="accent3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Експлуатація та технічне обслуговування житлового </a:t>
          </a:r>
          <a:r>
            <a:rPr lang="uk-UA" sz="2000" b="1" i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фонду (1216011) – 73 095 046,67 </a:t>
          </a:r>
          <a:r>
            <a:rPr lang="uk-UA" sz="20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грн.</a:t>
          </a:r>
          <a:endParaRPr lang="uk-UA" sz="2000" b="1" i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030536" y="3185512"/>
        <a:ext cx="1965119" cy="180135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53C8D42-7018-4DB1-AD53-2270BB09A860}">
      <dsp:nvSpPr>
        <dsp:cNvPr id="0" name=""/>
        <dsp:cNvSpPr/>
      </dsp:nvSpPr>
      <dsp:spPr>
        <a:xfrm>
          <a:off x="3200369" y="3526849"/>
          <a:ext cx="2632852" cy="2632852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0" i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Експлуатація та технічне обслуговування житлового фонду</a:t>
          </a:r>
          <a:endParaRPr lang="uk-UA" sz="2000" b="0" i="1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585941" y="3912421"/>
        <a:ext cx="1861708" cy="1861708"/>
      </dsp:txXfrm>
    </dsp:sp>
    <dsp:sp modelId="{FDD590C7-7D2D-4316-9C1A-EF66E646C8CA}">
      <dsp:nvSpPr>
        <dsp:cNvPr id="0" name=""/>
        <dsp:cNvSpPr/>
      </dsp:nvSpPr>
      <dsp:spPr>
        <a:xfrm rot="2354847">
          <a:off x="2640032" y="3508138"/>
          <a:ext cx="860241" cy="473944"/>
        </a:xfrm>
        <a:prstGeom prst="lef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z="-54080"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84A61B9-555A-4605-9060-617958DF7E04}">
      <dsp:nvSpPr>
        <dsp:cNvPr id="0" name=""/>
        <dsp:cNvSpPr/>
      </dsp:nvSpPr>
      <dsp:spPr>
        <a:xfrm>
          <a:off x="129397" y="1484044"/>
          <a:ext cx="2501210" cy="2000968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0" i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Проведення поточного ремонту спільного майна багатоквартирних будинків</a:t>
          </a:r>
          <a:endParaRPr lang="uk-UA" sz="1600" b="0" i="1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88003" y="1542650"/>
        <a:ext cx="2383998" cy="1883756"/>
      </dsp:txXfrm>
    </dsp:sp>
    <dsp:sp modelId="{2C80171F-E7AF-4F4A-AD26-FA01910B917B}">
      <dsp:nvSpPr>
        <dsp:cNvPr id="0" name=""/>
        <dsp:cNvSpPr/>
      </dsp:nvSpPr>
      <dsp:spPr>
        <a:xfrm rot="5381209">
          <a:off x="3819845" y="2563292"/>
          <a:ext cx="1364949" cy="457203"/>
        </a:xfrm>
        <a:prstGeom prst="leftArrow">
          <a:avLst>
            <a:gd name="adj1" fmla="val 60000"/>
            <a:gd name="adj2" fmla="val 50000"/>
          </a:avLst>
        </a:prstGeom>
        <a:solidFill>
          <a:schemeClr val="accent3">
            <a:hueOff val="5625132"/>
            <a:satOff val="-8440"/>
            <a:lumOff val="-1373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z="-54080"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DB1957D-7D2E-43F1-8D2D-B504BD867920}">
      <dsp:nvSpPr>
        <dsp:cNvPr id="0" name=""/>
        <dsp:cNvSpPr/>
      </dsp:nvSpPr>
      <dsp:spPr>
        <a:xfrm>
          <a:off x="3245194" y="1705"/>
          <a:ext cx="2501210" cy="2000968"/>
        </a:xfrm>
        <a:prstGeom prst="roundRect">
          <a:avLst>
            <a:gd name="adj" fmla="val 10000"/>
          </a:avLst>
        </a:prstGeom>
        <a:solidFill>
          <a:schemeClr val="accent3">
            <a:hueOff val="5625132"/>
            <a:satOff val="-8440"/>
            <a:lumOff val="-1373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0" i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Проведення капітального ремонту багатоквартирних житлових будинків, включаючи будинки ОСББ</a:t>
          </a:r>
          <a:endParaRPr lang="uk-UA" sz="1600" b="0" i="1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303800" y="60311"/>
        <a:ext cx="2383998" cy="1883756"/>
      </dsp:txXfrm>
    </dsp:sp>
    <dsp:sp modelId="{8547F1DA-A7B1-4318-9155-00F46EE3D7C2}">
      <dsp:nvSpPr>
        <dsp:cNvPr id="0" name=""/>
        <dsp:cNvSpPr/>
      </dsp:nvSpPr>
      <dsp:spPr>
        <a:xfrm rot="8749403">
          <a:off x="5546461" y="3657785"/>
          <a:ext cx="853647" cy="387750"/>
        </a:xfrm>
        <a:prstGeom prst="leftArrow">
          <a:avLst>
            <a:gd name="adj1" fmla="val 60000"/>
            <a:gd name="adj2" fmla="val 50000"/>
          </a:avLst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z="-54080"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354EF03-F57D-4557-A060-5FC8A5AD629D}">
      <dsp:nvSpPr>
        <dsp:cNvPr id="0" name=""/>
        <dsp:cNvSpPr/>
      </dsp:nvSpPr>
      <dsp:spPr>
        <a:xfrm>
          <a:off x="6406741" y="1647501"/>
          <a:ext cx="2501210" cy="2000968"/>
        </a:xfrm>
        <a:prstGeom prst="roundRect">
          <a:avLst>
            <a:gd name="adj" fmla="val 10000"/>
          </a:avLst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0" i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Фінансова підтримка ОСББ на впровадження енергозберігаючих заходів в житлових багатоквартирних будинках Вінницької міської ОТГ</a:t>
          </a:r>
          <a:endParaRPr lang="uk-UA" sz="1600" b="0" i="1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465347" y="1706107"/>
        <a:ext cx="2383998" cy="188375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021F0B-56BF-4440-B631-00F37679E536}">
      <dsp:nvSpPr>
        <dsp:cNvPr id="0" name=""/>
        <dsp:cNvSpPr/>
      </dsp:nvSpPr>
      <dsp:spPr>
        <a:xfrm>
          <a:off x="1512371" y="0"/>
          <a:ext cx="4525963" cy="4525963"/>
        </a:xfrm>
        <a:prstGeom prst="triangl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2FF34D7E-E8C0-45A4-82A1-47859B08FDC5}">
      <dsp:nvSpPr>
        <dsp:cNvPr id="0" name=""/>
        <dsp:cNvSpPr/>
      </dsp:nvSpPr>
      <dsp:spPr>
        <a:xfrm>
          <a:off x="3775352" y="455027"/>
          <a:ext cx="2941875" cy="107138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3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Утримання зелених насаджень на прибудинкових територіях та прилеглих територіях</a:t>
          </a:r>
          <a:endParaRPr lang="uk-UA" sz="1300" b="1" i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827652" y="507327"/>
        <a:ext cx="2837275" cy="966780"/>
      </dsp:txXfrm>
    </dsp:sp>
    <dsp:sp modelId="{954604B7-EABA-4644-92C2-B76C07C03377}">
      <dsp:nvSpPr>
        <dsp:cNvPr id="0" name=""/>
        <dsp:cNvSpPr/>
      </dsp:nvSpPr>
      <dsp:spPr>
        <a:xfrm>
          <a:off x="3775352" y="1660330"/>
          <a:ext cx="2941875" cy="107138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5625132"/>
              <a:satOff val="-8440"/>
              <a:lumOff val="-1373"/>
              <a:alphaOff val="0"/>
            </a:schemeClr>
          </a:solidFill>
          <a:prstDash val="solid"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3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Проведення капітального ремонту об’єктів благоустрою прибудинкових територій та прилеглих територій</a:t>
          </a:r>
          <a:endParaRPr lang="uk-UA" sz="1300" b="1" i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827652" y="1712630"/>
        <a:ext cx="2837275" cy="966780"/>
      </dsp:txXfrm>
    </dsp:sp>
    <dsp:sp modelId="{AC2180B9-32DC-40B5-9F38-7E3FAF117536}">
      <dsp:nvSpPr>
        <dsp:cNvPr id="0" name=""/>
        <dsp:cNvSpPr/>
      </dsp:nvSpPr>
      <dsp:spPr>
        <a:xfrm>
          <a:off x="3775352" y="2865632"/>
          <a:ext cx="2941875" cy="107138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11250264"/>
              <a:satOff val="-16880"/>
              <a:lumOff val="-2745"/>
              <a:alphaOff val="0"/>
            </a:schemeClr>
          </a:solidFill>
          <a:prstDash val="solid"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300" b="1" i="1" u="none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Забезпечення утримання в належному санітарному, технічному стані прибудинкових територій та прилеглих територій</a:t>
          </a:r>
          <a:endParaRPr lang="uk-UA" sz="1300" b="1" i="1" u="none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827652" y="2917932"/>
        <a:ext cx="2837275" cy="96678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3" y="0"/>
            <a:ext cx="2918831" cy="489982"/>
          </a:xfrm>
          <a:prstGeom prst="rect">
            <a:avLst/>
          </a:prstGeom>
        </p:spPr>
        <p:txBody>
          <a:bodyPr vert="horz" lIns="94453" tIns="47228" rIns="94453" bIns="47228" rtlCol="0"/>
          <a:lstStyle>
            <a:lvl1pPr algn="l">
              <a:defRPr sz="1300"/>
            </a:lvl1pPr>
          </a:lstStyle>
          <a:p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15377" y="0"/>
            <a:ext cx="2918831" cy="489982"/>
          </a:xfrm>
          <a:prstGeom prst="rect">
            <a:avLst/>
          </a:prstGeom>
        </p:spPr>
        <p:txBody>
          <a:bodyPr vert="horz" lIns="94453" tIns="47228" rIns="94453" bIns="47228" rtlCol="0"/>
          <a:lstStyle>
            <a:lvl1pPr algn="r">
              <a:defRPr sz="1300"/>
            </a:lvl1pPr>
          </a:lstStyle>
          <a:p>
            <a:fld id="{83A854B8-DDA1-4C1C-AD05-8633D71F4329}" type="datetimeFigureOut">
              <a:rPr lang="uk-UA" smtClean="0"/>
              <a:pPr/>
              <a:t>18.02.2021</a:t>
            </a:fld>
            <a:endParaRPr lang="uk-UA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35013"/>
            <a:ext cx="4897437" cy="36734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453" tIns="47228" rIns="94453" bIns="47228" rtlCol="0" anchor="ctr"/>
          <a:lstStyle/>
          <a:p>
            <a:endParaRPr lang="uk-UA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73577" y="4654832"/>
            <a:ext cx="5388610" cy="4409837"/>
          </a:xfrm>
          <a:prstGeom prst="rect">
            <a:avLst/>
          </a:prstGeom>
        </p:spPr>
        <p:txBody>
          <a:bodyPr vert="horz" lIns="94453" tIns="47228" rIns="94453" bIns="47228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3" y="9307959"/>
            <a:ext cx="2918831" cy="489982"/>
          </a:xfrm>
          <a:prstGeom prst="rect">
            <a:avLst/>
          </a:prstGeom>
        </p:spPr>
        <p:txBody>
          <a:bodyPr vert="horz" lIns="94453" tIns="47228" rIns="94453" bIns="47228" rtlCol="0" anchor="b"/>
          <a:lstStyle>
            <a:lvl1pPr algn="l">
              <a:defRPr sz="1300"/>
            </a:lvl1pPr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15377" y="9307959"/>
            <a:ext cx="2918831" cy="489982"/>
          </a:xfrm>
          <a:prstGeom prst="rect">
            <a:avLst/>
          </a:prstGeom>
        </p:spPr>
        <p:txBody>
          <a:bodyPr vert="horz" lIns="94453" tIns="47228" rIns="94453" bIns="47228" rtlCol="0" anchor="b"/>
          <a:lstStyle>
            <a:lvl1pPr algn="r">
              <a:defRPr sz="1300"/>
            </a:lvl1pPr>
          </a:lstStyle>
          <a:p>
            <a:fld id="{CAC56078-0895-44FE-8F3A-095E3CA0ACD2}" type="slidenum">
              <a:rPr lang="uk-UA" smtClean="0"/>
              <a:pPr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023427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Зразок підзаголовка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18.02.2021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напис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18.02.2021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напису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18.02.2021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18.02.2021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18.02.2021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18.02.2021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18.02.2021</a:t>
            </a:fld>
            <a:endParaRPr 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18.02.2021</a:t>
            </a:fld>
            <a:endParaRPr 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18.02.2021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18.02.2021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рисунка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59E6-847B-4937-8C3D-49CDB5BA4EF3}" type="datetimeFigureOut">
              <a:rPr lang="uk-UA" smtClean="0"/>
              <a:pPr/>
              <a:t>18.02.2021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D255C-740D-4BFE-A60D-37750E3706AB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3959E6-847B-4937-8C3D-49CDB5BA4EF3}" type="datetimeFigureOut">
              <a:rPr lang="uk-UA" smtClean="0"/>
              <a:pPr/>
              <a:t>18.02.2021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BD255C-740D-4BFE-A60D-37750E3706AB}" type="slidenum">
              <a:rPr lang="uk-UA" smtClean="0"/>
              <a:pPr/>
              <a:t>‹№›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7" Type="http://schemas.openxmlformats.org/officeDocument/2006/relationships/image" Target="../media/image17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jp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0" y="914400"/>
            <a:ext cx="94488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i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Департамент житлового господарства</a:t>
            </a:r>
            <a:endParaRPr lang="uk-UA" sz="5400" b="1" i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pic>
        <p:nvPicPr>
          <p:cNvPr id="5" name="Picture 2" descr="C:\Users\zimbovskiy\Desktop\підготовка\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2807271"/>
            <a:ext cx="4993120" cy="3494040"/>
          </a:xfrm>
          <a:prstGeom prst="rect">
            <a:avLst/>
          </a:prstGeom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\\server03\Папки управлінь (DATA)\УМГ\ЗІМБОВСЬКИЙ\Поділля\16858201.jpg"/>
          <p:cNvPicPr>
            <a:picLocks noChangeAspect="1" noChangeArrowheads="1"/>
          </p:cNvPicPr>
          <p:nvPr/>
        </p:nvPicPr>
        <p:blipFill>
          <a:blip r:embed="rId3" cstate="print"/>
          <a:srcRect r="9081"/>
          <a:stretch>
            <a:fillRect/>
          </a:stretch>
        </p:blipFill>
        <p:spPr bwMode="auto">
          <a:xfrm>
            <a:off x="4578927" y="2807271"/>
            <a:ext cx="4392487" cy="3555808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7" name="TextBox 6"/>
          <p:cNvSpPr txBox="1"/>
          <p:nvPr/>
        </p:nvSpPr>
        <p:spPr>
          <a:xfrm>
            <a:off x="0" y="6273225"/>
            <a:ext cx="3312368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        </a:t>
            </a:r>
            <a:endParaRPr lang="uk-UA" sz="3200" dirty="0"/>
          </a:p>
        </p:txBody>
      </p:sp>
    </p:spTree>
    <p:extLst>
      <p:ext uri="{BB962C8B-B14F-4D97-AF65-F5344CB8AC3E}">
        <p14:creationId xmlns:p14="http://schemas.microsoft.com/office/powerpoint/2010/main" val="191943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0" y="25184"/>
            <a:ext cx="1981200" cy="13924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7144" y="128332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sz="2700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Проведення капітального ремонту об’єктів благоустрою прибудинкових територій та прилеглих територій</a:t>
            </a:r>
            <a:r>
              <a:rPr lang="uk-UA" dirty="0">
                <a:solidFill>
                  <a:srgbClr val="7030A0"/>
                </a:solidFill>
              </a:rPr>
              <a:t/>
            </a:r>
            <a:br>
              <a:rPr lang="uk-UA" dirty="0">
                <a:solidFill>
                  <a:srgbClr val="7030A0"/>
                </a:solidFill>
              </a:rPr>
            </a:br>
            <a:endParaRPr lang="uk-UA" dirty="0">
              <a:solidFill>
                <a:srgbClr val="7030A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6273225"/>
            <a:ext cx="3312368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        </a:t>
            </a:r>
            <a:endParaRPr lang="uk-UA" sz="3200" dirty="0"/>
          </a:p>
        </p:txBody>
      </p:sp>
      <p:sp>
        <p:nvSpPr>
          <p:cNvPr id="5" name="Місце для вмісту 2"/>
          <p:cNvSpPr txBox="1">
            <a:spLocks/>
          </p:cNvSpPr>
          <p:nvPr/>
        </p:nvSpPr>
        <p:spPr>
          <a:xfrm>
            <a:off x="3429000" y="5334001"/>
            <a:ext cx="5590309" cy="15239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itchFamily="34" charset="0"/>
              <a:buNone/>
            </a:pPr>
            <a:r>
              <a:rPr lang="uk-UA" sz="1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Забезпечено проведення капітального ремонту об’єктів благоустрою прибудинкових територій та прилеглих територій на суму 50 394 906,83, в тому числі виконано комплексний благоустрій 42 дворів житлових будинків.</a:t>
            </a:r>
            <a:endParaRPr lang="uk-UA" sz="1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36" y="2032000"/>
            <a:ext cx="2895599" cy="421582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2742" y="2032000"/>
            <a:ext cx="3284257" cy="322579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0750" y="2057399"/>
            <a:ext cx="2483311" cy="3200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3033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0" y="25184"/>
            <a:ext cx="1981200" cy="13924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333" y="8157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sz="24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Забезпечення утримання в належному санітарному, технічному стані прибудинкових територій та прилеглих територій</a:t>
            </a:r>
            <a:endParaRPr lang="uk-UA" sz="2400" b="1" i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6273225"/>
            <a:ext cx="3312368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        </a:t>
            </a:r>
            <a:endParaRPr lang="uk-UA" sz="3200" dirty="0"/>
          </a:p>
        </p:txBody>
      </p:sp>
      <p:sp>
        <p:nvSpPr>
          <p:cNvPr id="5" name="Місце для вмісту 2"/>
          <p:cNvSpPr txBox="1">
            <a:spLocks/>
          </p:cNvSpPr>
          <p:nvPr/>
        </p:nvSpPr>
        <p:spPr>
          <a:xfrm>
            <a:off x="63697" y="5128419"/>
            <a:ext cx="8714509" cy="165338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uk-UA" sz="1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 2020 році з бюджету міста було виділено 11 366 172,46 гривень на забезпечення утримання в належному санітарному, технічному стані прибудинкових та прилеглих територій. За рахунок цих коштів проведено поточний ремонт 10,596 тис м2 прибудинкових територій</a:t>
            </a:r>
            <a:r>
              <a:rPr lang="en-US" sz="1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uk-UA" sz="1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126</a:t>
            </a:r>
            <a:r>
              <a:rPr lang="en-US" sz="1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sz="1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дворів), здійснено утримання в належному стані 151,274 тис. м2 </a:t>
            </a:r>
            <a:r>
              <a:rPr lang="uk-UA" sz="18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міжквартальних</a:t>
            </a:r>
            <a:r>
              <a:rPr lang="uk-UA" sz="1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проїздів, зелених зон та територій на яких розміщенні контейнери для побутових відходів.</a:t>
            </a:r>
            <a:endParaRPr lang="uk-UA" sz="1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5261" y="1818182"/>
            <a:ext cx="2370667" cy="3276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333" y="3367518"/>
            <a:ext cx="3853230" cy="16720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031" y="1849594"/>
            <a:ext cx="3843532" cy="14519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66281" y="1818182"/>
            <a:ext cx="2575622" cy="33249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0789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0" y="25184"/>
            <a:ext cx="1981200" cy="13924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кутник 4"/>
          <p:cNvSpPr/>
          <p:nvPr/>
        </p:nvSpPr>
        <p:spPr>
          <a:xfrm rot="375805">
            <a:off x="2246329" y="2814374"/>
            <a:ext cx="49519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Дякую за увагу!</a:t>
            </a:r>
            <a:endParaRPr lang="uk-UA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6273225"/>
            <a:ext cx="3312368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        </a:t>
            </a:r>
            <a:endParaRPr lang="uk-UA" sz="3200" dirty="0"/>
          </a:p>
        </p:txBody>
      </p:sp>
    </p:spTree>
    <p:extLst>
      <p:ext uri="{BB962C8B-B14F-4D97-AF65-F5344CB8AC3E}">
        <p14:creationId xmlns:p14="http://schemas.microsoft.com/office/powerpoint/2010/main" val="2693556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4565" y="685800"/>
            <a:ext cx="2533789" cy="33783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91" y="1409619"/>
            <a:ext cx="2781691" cy="3265463"/>
          </a:xfrm>
          <a:prstGeom prst="rect">
            <a:avLst/>
          </a:prstGeom>
          <a:ln>
            <a:noFill/>
          </a:ln>
          <a:effectLst>
            <a:glow rad="38100">
              <a:schemeClr val="accent1">
                <a:alpha val="0"/>
              </a:schemeClr>
            </a:glow>
            <a:outerShdw blurRad="50800" dist="38100" dir="2700000" algn="tl" rotWithShape="0">
              <a:schemeClr val="bg1">
                <a:alpha val="40000"/>
              </a:schemeClr>
            </a:outerShdw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0" y="6273225"/>
            <a:ext cx="3312368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        </a:t>
            </a:r>
            <a:endParaRPr lang="uk-UA" sz="32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43000" y="4089585"/>
            <a:ext cx="3484992" cy="25408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5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456193" y="755632"/>
            <a:ext cx="3352799" cy="207318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1"/>
          <p:cNvPicPr>
            <a:picLocks noChangeAspect="1"/>
          </p:cNvPicPr>
          <p:nvPr/>
        </p:nvPicPr>
        <p:blipFill>
          <a:blip r:embed="rId6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8629" y="3468624"/>
            <a:ext cx="3740039" cy="28046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0837" y="106725"/>
            <a:ext cx="1705652" cy="119878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Округлений прямокутник 10"/>
          <p:cNvSpPr/>
          <p:nvPr/>
        </p:nvSpPr>
        <p:spPr>
          <a:xfrm>
            <a:off x="1216323" y="2198961"/>
            <a:ext cx="6984776" cy="2664296"/>
          </a:xfrm>
          <a:prstGeom prst="roundRect">
            <a:avLst>
              <a:gd name="adj" fmla="val 7186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FAC2D6"/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50800" dist="38100" dir="2700000" algn="tl" rotWithShape="0">
              <a:srgbClr val="FAC2D6">
                <a:alpha val="40000"/>
              </a:srgbClr>
            </a:out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40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П</a:t>
            </a:r>
            <a:r>
              <a:rPr lang="uk-UA" sz="40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ідсумки </a:t>
            </a:r>
            <a:r>
              <a:rPr lang="uk-UA" sz="40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роботи </a:t>
            </a:r>
            <a:r>
              <a:rPr lang="uk-UA" sz="40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департаменту житлового господарства </a:t>
            </a:r>
            <a:r>
              <a:rPr lang="uk-UA" sz="40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за </a:t>
            </a:r>
            <a:r>
              <a:rPr lang="uk-UA" sz="40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2020 рік</a:t>
            </a:r>
            <a:endParaRPr lang="uk-UA" sz="4000" b="1" dirty="0">
              <a:solidFill>
                <a:srgbClr val="800000"/>
              </a:solidFill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708865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-51322"/>
            <a:ext cx="1705652" cy="119878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20" name="Місце для вмісту 1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42908800"/>
              </p:ext>
            </p:extLst>
          </p:nvPr>
        </p:nvGraphicFramePr>
        <p:xfrm>
          <a:off x="228600" y="838200"/>
          <a:ext cx="8991600" cy="5638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6324600"/>
            <a:ext cx="2819400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        </a:t>
            </a:r>
            <a:endParaRPr lang="uk-UA" sz="3200" dirty="0"/>
          </a:p>
        </p:txBody>
      </p:sp>
    </p:spTree>
    <p:extLst>
      <p:ext uri="{BB962C8B-B14F-4D97-AF65-F5344CB8AC3E}">
        <p14:creationId xmlns:p14="http://schemas.microsoft.com/office/powerpoint/2010/main" val="83025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6600" y="0"/>
            <a:ext cx="1981200" cy="13924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7" name="Місце для вмісту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73971669"/>
              </p:ext>
            </p:extLst>
          </p:nvPr>
        </p:nvGraphicFramePr>
        <p:xfrm>
          <a:off x="304800" y="381000"/>
          <a:ext cx="8991600" cy="61798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0" y="6273225"/>
            <a:ext cx="3312368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        </a:t>
            </a:r>
            <a:endParaRPr lang="uk-UA" sz="3200" dirty="0"/>
          </a:p>
        </p:txBody>
      </p:sp>
    </p:spTree>
    <p:extLst>
      <p:ext uri="{BB962C8B-B14F-4D97-AF65-F5344CB8AC3E}">
        <p14:creationId xmlns:p14="http://schemas.microsoft.com/office/powerpoint/2010/main" val="2979310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2800" y="56804"/>
            <a:ext cx="1981200" cy="13924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47800" y="1514978"/>
            <a:ext cx="6087687" cy="304800"/>
          </a:xfrm>
        </p:spPr>
        <p:txBody>
          <a:bodyPr>
            <a:noAutofit/>
          </a:bodyPr>
          <a:lstStyle/>
          <a:p>
            <a:r>
              <a:rPr lang="uk-UA" sz="2400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Проведення поточного ремонту спільного майна багатоквартирних будинків</a:t>
            </a:r>
            <a:r>
              <a:rPr lang="uk-UA" sz="3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3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uk-UA" sz="32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6273225"/>
            <a:ext cx="3312368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        </a:t>
            </a:r>
            <a:endParaRPr lang="uk-UA" sz="3200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248688" y="5206309"/>
            <a:ext cx="8638309" cy="3382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1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Забезпечено виконання поточного ремонту спільного майна (роботи з заміни віконних, дверних блоків та ремонт системи освітлення з влаштуванням енергозберігаючих світильників в місцях загального користування, заміна поштових скриньок)  в 171 багатоквартирному житловому будинку на суму        3 383 769,37 грн.</a:t>
            </a:r>
            <a:endParaRPr lang="uk-UA" sz="1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7466" y="1949518"/>
            <a:ext cx="2911667" cy="25371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846128"/>
            <a:ext cx="2362200" cy="3149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5774" y="2320037"/>
            <a:ext cx="3049117" cy="23860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64793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Місце для вмісту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3060" y="0"/>
            <a:ext cx="1704191" cy="119709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6661" y="861862"/>
            <a:ext cx="8229600" cy="1143000"/>
          </a:xfrm>
        </p:spPr>
        <p:txBody>
          <a:bodyPr/>
          <a:lstStyle/>
          <a:p>
            <a:pPr lvl="0"/>
            <a:r>
              <a:rPr lang="uk-UA" sz="2400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Проведення капітального ремонту багатоквартирних житлових будинків, включаючи будинки ОСББ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0" y="6273225"/>
            <a:ext cx="3312368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        </a:t>
            </a:r>
            <a:endParaRPr lang="uk-UA" sz="3200" dirty="0"/>
          </a:p>
        </p:txBody>
      </p:sp>
      <p:sp>
        <p:nvSpPr>
          <p:cNvPr id="5" name="Місце для вмісту 2"/>
          <p:cNvSpPr txBox="1">
            <a:spLocks/>
          </p:cNvSpPr>
          <p:nvPr/>
        </p:nvSpPr>
        <p:spPr>
          <a:xfrm>
            <a:off x="810491" y="5791200"/>
            <a:ext cx="7876309" cy="3382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uk-UA" sz="1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Забезпечено виконання капітального ремонту конструктивних елементів 161 багатоквартирному житловому будинку, включаючи будинки ОСББ на суму 68 835 232,30 грн.</a:t>
            </a:r>
            <a:endParaRPr lang="uk-UA" sz="1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67" r="3333" b="7778"/>
          <a:stretch/>
        </p:blipFill>
        <p:spPr>
          <a:xfrm>
            <a:off x="5963590" y="1906311"/>
            <a:ext cx="2943166" cy="17512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8446" y="1895227"/>
            <a:ext cx="3276600" cy="17512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34" t="5313" r="31237" b="50001"/>
          <a:stretch/>
        </p:blipFill>
        <p:spPr>
          <a:xfrm>
            <a:off x="6001477" y="3904937"/>
            <a:ext cx="2943166" cy="18862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6"/>
          <a:srcRect t="-1686" r="28150" b="-1"/>
          <a:stretch/>
        </p:blipFill>
        <p:spPr>
          <a:xfrm>
            <a:off x="29573" y="1732825"/>
            <a:ext cx="2324352" cy="42796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" t="11786" r="1667" b="25992"/>
          <a:stretch/>
        </p:blipFill>
        <p:spPr>
          <a:xfrm>
            <a:off x="2514600" y="3904936"/>
            <a:ext cx="3326202" cy="18862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72083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0" y="25184"/>
            <a:ext cx="1981200" cy="13924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0783" y="1137663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sz="24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Фінансова підтримка ОСББ на впровадження енергозберігаючих заходів в житлових багатоквартирних будинках Вінницької територіальної громади</a:t>
            </a:r>
            <a:endParaRPr lang="uk-UA" i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6273225"/>
            <a:ext cx="3312368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        </a:t>
            </a:r>
            <a:endParaRPr lang="uk-UA" sz="3200" dirty="0"/>
          </a:p>
        </p:txBody>
      </p:sp>
      <p:sp>
        <p:nvSpPr>
          <p:cNvPr id="5" name="Прямокутник 4"/>
          <p:cNvSpPr/>
          <p:nvPr/>
        </p:nvSpPr>
        <p:spPr>
          <a:xfrm>
            <a:off x="304800" y="5811560"/>
            <a:ext cx="85344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Забезпечено </a:t>
            </a:r>
            <a:r>
              <a:rPr lang="uk-UA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фінансовою підтримкою 1 ОСББ на впровадження енергозберігаючих заходів в житлових багатоквартирних будинках Вінницької міської територіальної громади на суму 876 045,00 грн.</a:t>
            </a:r>
            <a:endParaRPr lang="uk-UA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26029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0" y="25184"/>
            <a:ext cx="1981200" cy="13924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" y="846138"/>
            <a:ext cx="8229600" cy="1143000"/>
          </a:xfrm>
        </p:spPr>
        <p:txBody>
          <a:bodyPr>
            <a:normAutofit/>
          </a:bodyPr>
          <a:lstStyle/>
          <a:p>
            <a:r>
              <a:rPr lang="uk-UA" sz="2000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+mn-cs"/>
              </a:rPr>
              <a:t>Організація благоустрою населених пунктів (1216030)</a:t>
            </a:r>
            <a:endParaRPr lang="uk-UA" sz="5400" i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6" name="Місце для вмісту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49881272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6273225"/>
            <a:ext cx="3312368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        </a:t>
            </a:r>
            <a:endParaRPr lang="uk-UA" sz="3200" dirty="0"/>
          </a:p>
        </p:txBody>
      </p:sp>
    </p:spTree>
    <p:extLst>
      <p:ext uri="{BB962C8B-B14F-4D97-AF65-F5344CB8AC3E}">
        <p14:creationId xmlns:p14="http://schemas.microsoft.com/office/powerpoint/2010/main" val="2843705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0" y="25184"/>
            <a:ext cx="1981200" cy="13924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644" y="1130793"/>
            <a:ext cx="8229600" cy="1143000"/>
          </a:xfrm>
        </p:spPr>
        <p:txBody>
          <a:bodyPr>
            <a:normAutofit fontScale="90000"/>
          </a:bodyPr>
          <a:lstStyle/>
          <a:p>
            <a:pPr lvl="0">
              <a:spcBef>
                <a:spcPts val="0"/>
              </a:spcBef>
            </a:pPr>
            <a:r>
              <a:rPr lang="uk-UA" sz="2700" b="1" i="1" kern="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Утримання зелених насаджень на прибудинкових територіях та прилеглих територіях</a:t>
            </a:r>
            <a:r>
              <a:rPr lang="uk-UA" sz="1800" kern="0" dirty="0">
                <a:solidFill>
                  <a:srgbClr val="7030A0"/>
                </a:solidFill>
              </a:rPr>
              <a:t/>
            </a:r>
            <a:br>
              <a:rPr lang="uk-UA" sz="1800" kern="0" dirty="0">
                <a:solidFill>
                  <a:srgbClr val="7030A0"/>
                </a:solidFill>
              </a:rPr>
            </a:br>
            <a:endParaRPr lang="uk-UA" dirty="0">
              <a:solidFill>
                <a:srgbClr val="7030A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6273225"/>
            <a:ext cx="3312368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        </a:t>
            </a:r>
            <a:endParaRPr lang="uk-UA" sz="3200" dirty="0"/>
          </a:p>
        </p:txBody>
      </p:sp>
      <p:sp>
        <p:nvSpPr>
          <p:cNvPr id="7" name="Місце для вмісту 2"/>
          <p:cNvSpPr txBox="1">
            <a:spLocks/>
          </p:cNvSpPr>
          <p:nvPr/>
        </p:nvSpPr>
        <p:spPr>
          <a:xfrm>
            <a:off x="304800" y="5703916"/>
            <a:ext cx="8714509" cy="35464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uk-UA" sz="1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 2020 році було направлено 7 401 074,59 грн на утримання зелених насаджень на прибудинкових та прилеглих територіях. За рахунок цих коштів було знесено 789 дерев, проведено санітарну обрізку 3552 дерев, видалено 700 пнів.  </a:t>
            </a:r>
            <a:endParaRPr lang="uk-UA" sz="1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13327" y="1886204"/>
            <a:ext cx="3356133" cy="3390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972210" y="1808177"/>
            <a:ext cx="3314379" cy="35051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52921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5BA08ED8B5B9A548B092F047E8621AC9" ma:contentTypeVersion="0" ma:contentTypeDescription="Створення нового документа." ma:contentTypeScope="" ma:versionID="d941d1bd86f8ff1260a31562a9178a56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affdeeba82958b12d33e6bb391080f27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вмісту"/>
        <xsd:element ref="dc:title" minOccurs="0" maxOccurs="1" ma:index="4" ma:displayName="Заголовок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74E7566-E093-4F5A-8DCE-14447EE64993}"/>
</file>

<file path=customXml/itemProps2.xml><?xml version="1.0" encoding="utf-8"?>
<ds:datastoreItem xmlns:ds="http://schemas.openxmlformats.org/officeDocument/2006/customXml" ds:itemID="{91E931A3-B83F-4E3B-A6A9-0B738908991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D0841FB-0B81-437E-AD18-3079A6944BD0}">
  <ds:schemaRefs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119856</TotalTime>
  <Words>444</Words>
  <Application>Microsoft Office PowerPoint</Application>
  <PresentationFormat>Екран (4:3)</PresentationFormat>
  <Paragraphs>39</Paragraphs>
  <Slides>12</Slides>
  <Notes>0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12</vt:i4>
      </vt:variant>
    </vt:vector>
  </HeadingPairs>
  <TitlesOfParts>
    <vt:vector size="16" baseType="lpstr">
      <vt:lpstr>Arial</vt:lpstr>
      <vt:lpstr>Calibri</vt:lpstr>
      <vt:lpstr>Times New Roman</vt:lpstr>
      <vt:lpstr>Тема Office</vt:lpstr>
      <vt:lpstr>Презентація PowerPoint</vt:lpstr>
      <vt:lpstr>Презентація PowerPoint</vt:lpstr>
      <vt:lpstr>Презентація PowerPoint</vt:lpstr>
      <vt:lpstr>Презентація PowerPoint</vt:lpstr>
      <vt:lpstr>Проведення поточного ремонту спільного майна багатоквартирних будинків </vt:lpstr>
      <vt:lpstr>Проведення капітального ремонту багатоквартирних житлових будинків, включаючи будинки ОСББ</vt:lpstr>
      <vt:lpstr>Фінансова підтримка ОСББ на впровадження енергозберігаючих заходів в житлових багатоквартирних будинках Вінницької територіальної громади</vt:lpstr>
      <vt:lpstr>Організація благоустрою населених пунктів (1216030)</vt:lpstr>
      <vt:lpstr>Утримання зелених насаджень на прибудинкових територіях та прилеглих територіях </vt:lpstr>
      <vt:lpstr>Проведення капітального ремонту об’єктів благоустрою прибудинкових територій та прилеглих територій </vt:lpstr>
      <vt:lpstr>Забезпечення утримання в належному санітарному, технічному стані прибудинкових територій та прилеглих територій</vt:lpstr>
      <vt:lpstr>Презентація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Миронишин Сергій Федорович</dc:creator>
  <cp:lastModifiedBy>Ткачук Сергій Миколайович</cp:lastModifiedBy>
  <cp:revision>1983</cp:revision>
  <cp:lastPrinted>2021-02-16T12:51:35Z</cp:lastPrinted>
  <dcterms:modified xsi:type="dcterms:W3CDTF">2021-02-18T08:00:08Z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0x0101005BA08ED8B5B9A548B092F047E8621AC9</vt:lpwstr>
  </property>
</Properties>
</file>