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419" r:id="rId5"/>
    <p:sldId id="521" r:id="rId6"/>
    <p:sldId id="522" r:id="rId7"/>
    <p:sldId id="532" r:id="rId8"/>
    <p:sldId id="533" r:id="rId9"/>
  </p:sldIdLst>
  <p:sldSz cx="9144000" cy="6858000" type="screen4x3"/>
  <p:notesSz cx="6735763" cy="9799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89DB"/>
    <a:srgbClr val="9148C8"/>
    <a:srgbClr val="F47914"/>
    <a:srgbClr val="FF7C80"/>
    <a:srgbClr val="FF8585"/>
    <a:srgbClr val="FF898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303" autoAdjust="0"/>
  </p:normalViewPr>
  <p:slideViewPr>
    <p:cSldViewPr>
      <p:cViewPr varScale="1">
        <p:scale>
          <a:sx n="92" d="100"/>
          <a:sy n="92" d="100"/>
        </p:scale>
        <p:origin x="7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1" cy="489982"/>
          </a:xfrm>
          <a:prstGeom prst="rect">
            <a:avLst/>
          </a:prstGeom>
        </p:spPr>
        <p:txBody>
          <a:bodyPr vert="horz" lIns="94453" tIns="47228" rIns="94453" bIns="47228" rtlCol="0"/>
          <a:lstStyle>
            <a:lvl1pPr algn="l">
              <a:defRPr sz="13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7" y="0"/>
            <a:ext cx="2918831" cy="489982"/>
          </a:xfrm>
          <a:prstGeom prst="rect">
            <a:avLst/>
          </a:prstGeom>
        </p:spPr>
        <p:txBody>
          <a:bodyPr vert="horz" lIns="94453" tIns="47228" rIns="94453" bIns="47228" rtlCol="0"/>
          <a:lstStyle>
            <a:lvl1pPr algn="r">
              <a:defRPr sz="1300"/>
            </a:lvl1pPr>
          </a:lstStyle>
          <a:p>
            <a:fld id="{83A854B8-DDA1-4C1C-AD05-8633D71F4329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3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53" tIns="47228" rIns="94453" bIns="47228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654832"/>
            <a:ext cx="5388610" cy="4409837"/>
          </a:xfrm>
          <a:prstGeom prst="rect">
            <a:avLst/>
          </a:prstGeom>
        </p:spPr>
        <p:txBody>
          <a:bodyPr vert="horz" lIns="94453" tIns="47228" rIns="94453" bIns="47228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3" y="9307959"/>
            <a:ext cx="2918831" cy="489982"/>
          </a:xfrm>
          <a:prstGeom prst="rect">
            <a:avLst/>
          </a:prstGeom>
        </p:spPr>
        <p:txBody>
          <a:bodyPr vert="horz" lIns="94453" tIns="47228" rIns="94453" bIns="47228" rtlCol="0" anchor="b"/>
          <a:lstStyle>
            <a:lvl1pPr algn="l">
              <a:defRPr sz="13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07959"/>
            <a:ext cx="2918831" cy="489982"/>
          </a:xfrm>
          <a:prstGeom prst="rect">
            <a:avLst/>
          </a:prstGeom>
        </p:spPr>
        <p:txBody>
          <a:bodyPr vert="horz" lIns="94453" tIns="47228" rIns="94453" bIns="47228" rtlCol="0" anchor="b"/>
          <a:lstStyle>
            <a:lvl1pPr algn="r">
              <a:defRPr sz="1300"/>
            </a:lvl1pPr>
          </a:lstStyle>
          <a:p>
            <a:fld id="{CAC56078-0895-44FE-8F3A-095E3CA0ACD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234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30.06.2020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65" y="685800"/>
            <a:ext cx="2533789" cy="3378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91" y="1409619"/>
            <a:ext cx="2781691" cy="3265463"/>
          </a:xfrm>
          <a:prstGeom prst="rect">
            <a:avLst/>
          </a:prstGeom>
          <a:ln>
            <a:noFill/>
          </a:ln>
          <a:effectLst>
            <a:glow rad="38100">
              <a:schemeClr val="accent1">
                <a:alpha val="0"/>
              </a:schemeClr>
            </a:glow>
            <a:outerShdw blurRad="50800" dist="38100" dir="2700000" algn="tl" rotWithShape="0">
              <a:schemeClr val="bg1">
                <a:alpha val="40000"/>
              </a:schemeClr>
            </a:outerShdw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6273225"/>
            <a:ext cx="3312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endParaRPr lang="uk-UA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00" y="4089585"/>
            <a:ext cx="3484992" cy="2540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56193" y="755632"/>
            <a:ext cx="3352799" cy="2073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29" y="3468624"/>
            <a:ext cx="3740039" cy="2804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837" y="106725"/>
            <a:ext cx="1705652" cy="11987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Округлений прямокутник 10"/>
          <p:cNvSpPr/>
          <p:nvPr/>
        </p:nvSpPr>
        <p:spPr>
          <a:xfrm>
            <a:off x="1216323" y="2198961"/>
            <a:ext cx="6984776" cy="2664296"/>
          </a:xfrm>
          <a:prstGeom prst="roundRect">
            <a:avLst>
              <a:gd name="adj" fmla="val 718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</a:t>
            </a:r>
            <a:r>
              <a:rPr lang="uk-UA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ідсумки </a:t>
            </a:r>
            <a:r>
              <a:rPr lang="uk-UA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</a:t>
            </a:r>
            <a:r>
              <a:rPr lang="uk-UA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департаменту житлового господарства </a:t>
            </a:r>
            <a:r>
              <a:rPr lang="uk-UA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 </a:t>
            </a:r>
            <a:r>
              <a:rPr lang="uk-UA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2019 рік</a:t>
            </a:r>
            <a:endParaRPr lang="uk-UA" sz="4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5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76" y="0"/>
            <a:ext cx="1705652" cy="11987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6273225"/>
            <a:ext cx="3312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endParaRPr lang="uk-UA" sz="3200" dirty="0"/>
          </a:p>
        </p:txBody>
      </p:sp>
      <p:sp>
        <p:nvSpPr>
          <p:cNvPr id="11" name="Округлений прямокутник 12"/>
          <p:cNvSpPr/>
          <p:nvPr/>
        </p:nvSpPr>
        <p:spPr>
          <a:xfrm>
            <a:off x="596387" y="5156851"/>
            <a:ext cx="3023740" cy="1640389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Виконано капітальний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ремонт із заміною віконних блоків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в </a:t>
            </a:r>
            <a:r>
              <a:rPr lang="ru-RU" sz="1600" b="1" dirty="0" err="1">
                <a:solidFill>
                  <a:srgbClr val="C00000"/>
                </a:solidFill>
              </a:rPr>
              <a:t>місцях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загального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користування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на енергоефективні в </a:t>
            </a:r>
          </a:p>
          <a:p>
            <a:pPr algn="ctr">
              <a:defRPr/>
            </a:pP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41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будинках</a:t>
            </a: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1066800" y="925518"/>
            <a:ext cx="6022683" cy="432870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2019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228600" y="1775423"/>
            <a:ext cx="5178402" cy="1132565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Виконано капітальний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ремонт:    </a:t>
            </a:r>
          </a:p>
          <a:p>
            <a:pPr marL="177800" indent="-177800">
              <a:buFontTx/>
              <a:buChar char="-"/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окрівель на </a:t>
            </a:r>
            <a:r>
              <a:rPr lang="en-US" sz="1600" b="1" dirty="0" smtClean="0">
                <a:solidFill>
                  <a:srgbClr val="C00000"/>
                </a:solidFill>
                <a:cs typeface="Times New Roman" pitchFamily="18" charset="0"/>
              </a:rPr>
              <a:t>40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багатоквартирних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будинків; </a:t>
            </a:r>
          </a:p>
          <a:p>
            <a:pPr marL="177800" indent="-177800">
              <a:buFontTx/>
              <a:buChar char="-"/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і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нженерні мережі в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1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багатоквартирних будинках;</a:t>
            </a:r>
          </a:p>
          <a:p>
            <a:pPr marL="177800" indent="-177800">
              <a:buFontTx/>
              <a:buChar char="-"/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утеплення фасадів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багатоквартирних будинків.</a:t>
            </a:r>
          </a:p>
        </p:txBody>
      </p:sp>
      <p:sp>
        <p:nvSpPr>
          <p:cNvPr id="14" name="Округлений прямокутник 12"/>
          <p:cNvSpPr/>
          <p:nvPr/>
        </p:nvSpPr>
        <p:spPr>
          <a:xfrm>
            <a:off x="6321152" y="5445224"/>
            <a:ext cx="2536696" cy="1352016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Улаштовані світлодіодні лампи в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будинках, що дає економію електроенергії </a:t>
            </a:r>
          </a:p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д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о 65 %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5" name="Рисунок 14" descr="Келецька, 116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56" y="2824571"/>
            <a:ext cx="2833006" cy="2052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chistyakov\Desktop\Щотиждневий звіт 6,12,18\Келецкая,72 (2)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85"/>
          <a:stretch/>
        </p:blipFill>
        <p:spPr bwMode="auto">
          <a:xfrm>
            <a:off x="704529" y="3003026"/>
            <a:ext cx="2822726" cy="1866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Users\chistyakov\Desktop\Щотиждневий звіт 15,11,2018\600 річчя,16 (2)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7" t="1" r="23684" b="-1822"/>
          <a:stretch/>
        </p:blipFill>
        <p:spPr bwMode="auto">
          <a:xfrm>
            <a:off x="3872880" y="4797152"/>
            <a:ext cx="2160239" cy="2084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516" y="3310525"/>
            <a:ext cx="2215866" cy="18145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283" y="1506238"/>
            <a:ext cx="2602331" cy="180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98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76" y="0"/>
            <a:ext cx="1705652" cy="11987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6273225"/>
            <a:ext cx="3312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endParaRPr lang="uk-UA" sz="3200" dirty="0"/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1275568" y="808506"/>
            <a:ext cx="5906975" cy="330500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2019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17" name="Округлений прямокутник 12"/>
          <p:cNvSpPr/>
          <p:nvPr/>
        </p:nvSpPr>
        <p:spPr>
          <a:xfrm>
            <a:off x="5905455" y="1638197"/>
            <a:ext cx="3129694" cy="1385309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Проведено капітальний ремонт на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2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ліфтах з улаштуванням безпровідної диспетчеризації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391" y="3165315"/>
            <a:ext cx="2643758" cy="3525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810" y="4653137"/>
            <a:ext cx="262148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332694"/>
            <a:ext cx="2971865" cy="218838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4563769"/>
            <a:ext cx="2712418" cy="2266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Округлений прямокутник 12"/>
          <p:cNvSpPr/>
          <p:nvPr/>
        </p:nvSpPr>
        <p:spPr>
          <a:xfrm>
            <a:off x="1054746" y="3521074"/>
            <a:ext cx="4724399" cy="939078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Виконано капітальний ремонт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асфальтобетонного покриття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28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прибудинкових територій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93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76" y="0"/>
            <a:ext cx="1705652" cy="11987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6333328"/>
            <a:ext cx="3312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endParaRPr lang="uk-UA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" t="5856" r="997" b="10200"/>
          <a:stretch/>
        </p:blipFill>
        <p:spPr>
          <a:xfrm>
            <a:off x="3698283" y="4144553"/>
            <a:ext cx="2448273" cy="26709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30" y="3224034"/>
            <a:ext cx="3826612" cy="2071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419" y="1168212"/>
            <a:ext cx="2559827" cy="213801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круглений прямокутник 12"/>
          <p:cNvSpPr/>
          <p:nvPr/>
        </p:nvSpPr>
        <p:spPr>
          <a:xfrm>
            <a:off x="287867" y="1550766"/>
            <a:ext cx="4037775" cy="1620611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Станом на грудень місяць поточного року підписано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М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еморандум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про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співпрацю та взаєморозуміння з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12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управлінськими компаніями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та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219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ОСББ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.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Співвласниками укладено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12</a:t>
            </a: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41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шт. договорів з </a:t>
            </a: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обраними управлінськими компаніями </a:t>
            </a: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1219200" y="729578"/>
            <a:ext cx="5802201" cy="474164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Основні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підсумки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роботи ДЖГ за </a:t>
            </a:r>
            <a:r>
              <a:rPr lang="uk-UA" sz="2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2019 </a:t>
            </a:r>
            <a:r>
              <a:rPr lang="uk-UA" sz="24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рік:</a:t>
            </a:r>
            <a:endParaRPr lang="uk-UA" sz="2000" b="1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11" name="Округлений прямокутник 12"/>
          <p:cNvSpPr/>
          <p:nvPr/>
        </p:nvSpPr>
        <p:spPr>
          <a:xfrm>
            <a:off x="4615382" y="3391669"/>
            <a:ext cx="4425465" cy="964709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Забезпечений безперешкодний доступ (влаштовані пандуси) для </a:t>
            </a:r>
            <a:r>
              <a:rPr lang="uk-UA" sz="1600" b="1" dirty="0" err="1" smtClean="0">
                <a:solidFill>
                  <a:srgbClr val="C00000"/>
                </a:solidFill>
                <a:cs typeface="Times New Roman" pitchFamily="18" charset="0"/>
              </a:rPr>
              <a:t>маломобільних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груп населення та людей з інвалідністю  </a:t>
            </a:r>
          </a:p>
          <a:p>
            <a:pPr algn="ctr"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в </a:t>
            </a:r>
            <a:r>
              <a:rPr lang="uk-UA" b="1" dirty="0" smtClean="0">
                <a:solidFill>
                  <a:srgbClr val="C00000"/>
                </a:solidFill>
                <a:cs typeface="Times New Roman" pitchFamily="18" charset="0"/>
              </a:rPr>
              <a:t>15</a:t>
            </a:r>
            <a:r>
              <a:rPr lang="uk-UA" sz="1600" b="1" dirty="0" smtClean="0">
                <a:solidFill>
                  <a:srgbClr val="C00000"/>
                </a:solidFill>
                <a:cs typeface="Times New Roman" pitchFamily="18" charset="0"/>
              </a:rPr>
              <a:t> під'їздах житлових будинків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2" name="Округлений прямокутник 12"/>
          <p:cNvSpPr/>
          <p:nvPr/>
        </p:nvSpPr>
        <p:spPr>
          <a:xfrm>
            <a:off x="702638" y="5028421"/>
            <a:ext cx="2815831" cy="1728192"/>
          </a:xfrm>
          <a:prstGeom prst="roundRect">
            <a:avLst>
              <a:gd name="adj" fmla="val 7186"/>
            </a:avLst>
          </a:prstGeom>
          <a:solidFill>
            <a:schemeClr val="bg1"/>
          </a:solidFill>
          <a:ln>
            <a:solidFill>
              <a:srgbClr val="FAC2D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FAC2D6">
                <a:alpha val="40000"/>
              </a:srgb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tabLst>
                <a:tab pos="457200" algn="l"/>
              </a:tabLst>
              <a:defRPr/>
            </a:pP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Забезпечено висадку </a:t>
            </a:r>
            <a:r>
              <a:rPr lang="uk-UA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1000</a:t>
            </a: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uk-UA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саджанців відповідно до</a:t>
            </a:r>
          </a:p>
          <a:p>
            <a:pPr lvl="0" algn="ctr">
              <a:tabLst>
                <a:tab pos="457200" algn="l"/>
              </a:tabLst>
              <a:defRPr/>
            </a:pPr>
            <a:r>
              <a:rPr lang="uk-UA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вимог до робіт з вуличної посадки дерев та чагарників у м. </a:t>
            </a:r>
            <a:r>
              <a:rPr lang="uk-UA" sz="1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Вінниця на прибудинкових територіях</a:t>
            </a:r>
            <a:endParaRPr lang="uk-UA" sz="16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527254"/>
            <a:ext cx="2767047" cy="2245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14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76" y="0"/>
            <a:ext cx="1705652" cy="11987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6273225"/>
            <a:ext cx="3312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endParaRPr lang="uk-U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312420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1798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0ECD61-0D2B-48DF-AFAE-E17FF161DC5C}"/>
</file>

<file path=customXml/itemProps2.xml><?xml version="1.0" encoding="utf-8"?>
<ds:datastoreItem xmlns:ds="http://schemas.openxmlformats.org/officeDocument/2006/customXml" ds:itemID="{8D0841FB-0B81-437E-AD18-3079A6944BD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1E931A3-B83F-4E3B-A6A9-0B7389089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112763</TotalTime>
  <Words>190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Миронишин Сергій Федорович</dc:creator>
  <cp:lastModifiedBy>Хартник Марія Михайлівна</cp:lastModifiedBy>
  <cp:revision>1866</cp:revision>
  <cp:lastPrinted>2019-03-07T09:38:52Z</cp:lastPrinted>
  <dcterms:modified xsi:type="dcterms:W3CDTF">2020-06-30T12:46:18Z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