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4"/>
  </p:sldMasterIdLst>
  <p:notesMasterIdLst>
    <p:notesMasterId r:id="rId17"/>
  </p:notesMasterIdLst>
  <p:handoutMasterIdLst>
    <p:handoutMasterId r:id="rId18"/>
  </p:handoutMasterIdLst>
  <p:sldIdLst>
    <p:sldId id="377" r:id="rId5"/>
    <p:sldId id="555" r:id="rId6"/>
    <p:sldId id="563" r:id="rId7"/>
    <p:sldId id="564" r:id="rId8"/>
    <p:sldId id="566" r:id="rId9"/>
    <p:sldId id="552" r:id="rId10"/>
    <p:sldId id="556" r:id="rId11"/>
    <p:sldId id="557" r:id="rId12"/>
    <p:sldId id="558" r:id="rId13"/>
    <p:sldId id="562" r:id="rId14"/>
    <p:sldId id="559" r:id="rId15"/>
    <p:sldId id="567" r:id="rId16"/>
  </p:sldIdLst>
  <p:sldSz cx="9906000" cy="6858000" type="A4"/>
  <p:notesSz cx="6742113" cy="9872663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FADAF6"/>
    <a:srgbClr val="FFCE33"/>
    <a:srgbClr val="800000"/>
    <a:srgbClr val="FAC2D6"/>
    <a:srgbClr val="AC8C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4" autoAdjust="0"/>
    <p:restoredTop sz="95591" autoAdjust="0"/>
  </p:normalViewPr>
  <p:slideViewPr>
    <p:cSldViewPr>
      <p:cViewPr varScale="1">
        <p:scale>
          <a:sx n="88" d="100"/>
          <a:sy n="88" d="100"/>
        </p:scale>
        <p:origin x="1056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84" y="33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A76B53-3D65-4C38-8D18-E4BF917F3826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F9882FB-C9F6-4D49-A3A2-8200876877E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43279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4924" tIns="47462" rIns="94924" bIns="474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4924" tIns="47462" rIns="94924" bIns="474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AD5157F0-2FD7-4FEB-8C11-D16CA06E4A83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24" tIns="47462" rIns="94924" bIns="47462" rtlCol="0" anchor="ctr"/>
          <a:lstStyle/>
          <a:p>
            <a:pPr lvl="0"/>
            <a:endParaRPr lang="uk-UA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4924" tIns="47462" rIns="94924" bIns="47462" rtlCol="0">
            <a:normAutofit/>
          </a:bodyPr>
          <a:lstStyle/>
          <a:p>
            <a:pPr lvl="0"/>
            <a:r>
              <a:rPr lang="uk-UA" noProof="0" smtClean="0"/>
              <a:t>Зразок тексту</a:t>
            </a:r>
          </a:p>
          <a:p>
            <a:pPr lvl="1"/>
            <a:r>
              <a:rPr lang="uk-UA" noProof="0" smtClean="0"/>
              <a:t>Другий рівень</a:t>
            </a:r>
          </a:p>
          <a:p>
            <a:pPr lvl="2"/>
            <a:r>
              <a:rPr lang="uk-UA" noProof="0" smtClean="0"/>
              <a:t>Третій рівень</a:t>
            </a:r>
          </a:p>
          <a:p>
            <a:pPr lvl="3"/>
            <a:r>
              <a:rPr lang="uk-UA" noProof="0" smtClean="0"/>
              <a:t>Четвертий рівень</a:t>
            </a:r>
          </a:p>
          <a:p>
            <a:pPr lvl="4"/>
            <a:r>
              <a:rPr lang="uk-UA" noProof="0" smtClean="0"/>
              <a:t>П'ятий рівень</a:t>
            </a:r>
            <a:endParaRPr lang="uk-UA" noProof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4924" tIns="47462" rIns="94924" bIns="474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wrap="square" lIns="94924" tIns="47462" rIns="94924" bIns="47462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anose="020F0502020204030204" pitchFamily="34" charset="0"/>
              </a:defRPr>
            </a:lvl1pPr>
          </a:lstStyle>
          <a:p>
            <a:fld id="{5633E31D-B211-413E-A80E-9B358761D2F9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997212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3E31D-B211-413E-A80E-9B358761D2F9}" type="slidenum">
              <a:rPr lang="uk-UA" altLang="ru-RU" smtClean="0"/>
              <a:pPr/>
              <a:t>4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38399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3E31D-B211-413E-A80E-9B358761D2F9}" type="slidenum">
              <a:rPr lang="uk-UA" altLang="ru-RU" smtClean="0"/>
              <a:pPr/>
              <a:t>5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945029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199" y="1371600"/>
            <a:ext cx="89154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485900" y="3331698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D62EB-BC34-4DFE-9023-21C43EB896CB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E635D-FA85-448A-87FF-C219DEF1DA71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400951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0A83-5823-4A41-8A8C-D2F9D96B25C9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FA6B8-146B-409E-B28F-AD2D87F9F9A2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32508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35056-BD21-4931-94E8-C658DBAAA7C4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92341-B7BA-4772-A654-2C3FC1511320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68005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5702B-1112-4FDD-817C-13F0080048AA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8F008-7794-47C3-9150-C3A62CA66DD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393678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0" y="609600"/>
            <a:ext cx="767715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733550" y="2507786"/>
            <a:ext cx="767715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4338D-D38B-421A-82E2-DDC7B8C921A6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0BD53-ED92-4DA5-A9AC-702C2681C53B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270257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8BAD6-6BC5-4152-BFE9-0C7E000358AE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06381-F032-41CE-8936-E09D48AAB78E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04618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5032111" y="1535113"/>
            <a:ext cx="437859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95300" y="2362201"/>
            <a:ext cx="437687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5032111" y="2362201"/>
            <a:ext cx="437859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8D36-6F61-4299-B75C-16CC46D6765D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8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F3BC5-6882-41BF-B989-5A2FB8E96540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41612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7078F-04BF-4394-B917-6C1389BD0CDF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4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26C59-ED9B-416D-AA81-6834E99B7C68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13596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51210-AE72-44E1-97AB-8809864FF512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3829-1672-42DA-826C-3A9900486F16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92304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95300" y="1524001"/>
            <a:ext cx="3259006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F3631-CF19-46CE-9417-B75C1EDBC0C3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95D22-9C7D-4AB5-B715-72647BA2996C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69106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59436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981200" y="1831975"/>
            <a:ext cx="59436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981200" y="1166787"/>
            <a:ext cx="59436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CDC0B-0852-4114-9064-95EE69062C9F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6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15CA6-92BE-4C22-8BAC-37B639C9FEF9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71086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027" name="Місце для тексту 1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тексту</a:t>
            </a:r>
          </a:p>
          <a:p>
            <a:pPr lvl="1"/>
            <a:r>
              <a:rPr lang="uk-UA" altLang="ru-RU" smtClean="0"/>
              <a:t>Другий рівень</a:t>
            </a:r>
          </a:p>
          <a:p>
            <a:pPr lvl="2"/>
            <a:r>
              <a:rPr lang="uk-UA" altLang="ru-RU" smtClean="0"/>
              <a:t>Третій рівень</a:t>
            </a:r>
          </a:p>
          <a:p>
            <a:pPr lvl="3"/>
            <a:r>
              <a:rPr lang="uk-UA" altLang="ru-RU" smtClean="0"/>
              <a:t>Четвертий рівень</a:t>
            </a:r>
          </a:p>
          <a:p>
            <a:pPr lvl="4"/>
            <a:r>
              <a:rPr lang="uk-UA" altLang="ru-RU" smtClean="0"/>
              <a:t>П'ятий рівень</a:t>
            </a:r>
            <a:endParaRPr lang="en-US" altLang="ru-RU" smtClean="0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495300" y="6416675"/>
            <a:ext cx="23114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885030-9C8C-4213-B894-6DAEC0CABA78}" type="datetimeFigureOut">
              <a:rPr lang="uk-UA"/>
              <a:pPr>
                <a:defRPr/>
              </a:pPr>
              <a:t>30.06.2020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3384550" y="6416675"/>
            <a:ext cx="31369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585200" y="6416675"/>
            <a:ext cx="8255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CBCBC"/>
                </a:solidFill>
                <a:latin typeface="Times New Roman" panose="02020603050405020304" pitchFamily="18" charset="0"/>
              </a:defRPr>
            </a:lvl1pPr>
          </a:lstStyle>
          <a:p>
            <a:fld id="{D26031F1-E8A7-4580-A2F6-45C2CDAA63E8}" type="slidenum">
              <a:rPr lang="uk-UA" altLang="ru-RU"/>
              <a:pPr/>
              <a:t>‹#›</a:t>
            </a:fld>
            <a:endParaRPr lang="uk-UA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35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4448945" y="1557338"/>
            <a:ext cx="4536306" cy="1200329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uk-UA" altLang="ru-RU" sz="1200" b="1" dirty="0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algn="r" eaLnBrk="1" hangingPunct="1"/>
            <a:r>
              <a:rPr lang="uk-UA" altLang="ru-RU" sz="1400" b="1" u="sng" dirty="0" smtClean="0">
                <a:solidFill>
                  <a:srgbClr val="800000"/>
                </a:solidFill>
                <a:latin typeface="Times New Roman" panose="02020603050405020304" pitchFamily="18" charset="0"/>
              </a:rPr>
              <a:t>Фурман Роман Сергійович</a:t>
            </a:r>
            <a:endParaRPr lang="uk-UA" altLang="ru-RU" sz="1400" b="1" u="sng" dirty="0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algn="r" eaLnBrk="1" hangingPunct="1"/>
            <a:r>
              <a:rPr lang="uk-UA" altLang="ru-RU" sz="12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(прізвище, ім’я, по батькові)</a:t>
            </a:r>
          </a:p>
          <a:p>
            <a:pPr algn="r" eaLnBrk="1" hangingPunct="1"/>
            <a:r>
              <a:rPr lang="uk-UA" altLang="ru-RU" sz="1400" b="1" u="sng" dirty="0" smtClean="0">
                <a:solidFill>
                  <a:srgbClr val="800000"/>
                </a:solidFill>
                <a:latin typeface="Times New Roman" panose="02020603050405020304" pitchFamily="18" charset="0"/>
              </a:rPr>
              <a:t>Директор </a:t>
            </a:r>
            <a:r>
              <a:rPr lang="uk-UA" altLang="ru-RU" sz="1400" b="1" u="sng" dirty="0">
                <a:solidFill>
                  <a:srgbClr val="800000"/>
                </a:solidFill>
                <a:latin typeface="Times New Roman" panose="02020603050405020304" pitchFamily="18" charset="0"/>
              </a:rPr>
              <a:t>департаменту житлового господарства</a:t>
            </a:r>
          </a:p>
          <a:p>
            <a:pPr algn="r" eaLnBrk="1" hangingPunct="1"/>
            <a:r>
              <a:rPr lang="uk-UA" altLang="ru-RU" sz="12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(посада</a:t>
            </a:r>
            <a:r>
              <a:rPr lang="uk-UA" altLang="ru-RU" sz="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)</a:t>
            </a:r>
          </a:p>
          <a:p>
            <a:pPr algn="r" eaLnBrk="1" hangingPunct="1"/>
            <a:endParaRPr lang="uk-UA" altLang="ru-RU" sz="800" b="1" dirty="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4016896" y="5373688"/>
            <a:ext cx="48969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 Погоджено:</a:t>
            </a:r>
            <a:r>
              <a:rPr lang="uk-UA" altLang="ru-RU" i="1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uk-UA" altLang="ru-RU" i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Заступник міського голови                          		               </a:t>
            </a:r>
            <a:r>
              <a:rPr lang="uk-UA" alt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Форманюк</a:t>
            </a:r>
            <a:r>
              <a:rPr lang="uk-UA" alt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М.В.</a:t>
            </a:r>
            <a:endParaRPr lang="uk-UA" altLang="ru-RU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4305300" y="6165850"/>
            <a:ext cx="1727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Вінниця </a:t>
            </a:r>
            <a:r>
              <a:rPr lang="uk-UA" alt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2019</a:t>
            </a:r>
            <a:endParaRPr lang="ru-RU" altLang="ru-RU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6909" y="2636912"/>
            <a:ext cx="813690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КАРТА ПРІОРИТЕТІВ І ЦІЛЕЙ ПРОФЕСІЙНОЇ ДІЯЛЬНОСТІ  ____________________________________________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Департамент житлового господарства</a:t>
            </a:r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352600" y="260648"/>
            <a:ext cx="712879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Пріоритетні напрямки роботи на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714174"/>
              </p:ext>
            </p:extLst>
          </p:nvPr>
        </p:nvGraphicFramePr>
        <p:xfrm>
          <a:off x="704528" y="1268760"/>
          <a:ext cx="8136904" cy="5303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1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7906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ціль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2019 рік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Конкретні завдання по досягненню стратегічних цілей 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Показники досягнення завдання КРІ      (яких конкретно кількісних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якісних показників планується досягти) 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(у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4-х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кварталів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941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Забезпечення</a:t>
                      </a:r>
                      <a:endParaRPr lang="uk-UA" sz="1200" b="1" baseline="0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належного стану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прибудинкових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територій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багатоквартирних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будинків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>
                          <a:tab pos="457200" algn="l"/>
                        </a:tabLst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Виконання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комплексного капітального ремонту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прибудинкових територій 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ü"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Проведення</a:t>
                      </a: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апітального ремонту та реконструкції контейнерних майданчиків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ü"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Висадка дерев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 менш ніж в 23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дворах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10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 менш ніж 1000 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5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466945" y="357636"/>
            <a:ext cx="6984776" cy="648072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7081838" algn="l"/>
              </a:tabLst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Розвиток керівника та підрозділу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53652"/>
              </p:ext>
            </p:extLst>
          </p:nvPr>
        </p:nvGraphicFramePr>
        <p:xfrm>
          <a:off x="848544" y="1412776"/>
          <a:ext cx="7920880" cy="533211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63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4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307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Стратегічна ціль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uk-UA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ема навчання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ПІП,</a:t>
                      </a:r>
                      <a:r>
                        <a:rPr lang="uk-UA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посада спеціаліста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328"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 Прозорий відбір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виконавців робіт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 послуг</a:t>
                      </a: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Проходження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навчання, участь у семінарах, тренінгах, тощо.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Здійснення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baseline="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закупівель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згідно ЗУ «Про публічні закупівлі»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Вивчення досвіду з питань 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енергоефективності та енергозбереження</a:t>
                      </a:r>
                    </a:p>
                    <a:p>
                      <a:pPr algn="l"/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житлового фонду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Гречанюк С.О.-заступник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директора департаменту;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Ткачук С.М.-заступник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директора департаменту начальник відділу капітального ремонту та розвитку житлового господарства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Ткач Н.М.-начальник відділу-головний бухгалтер;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Осавелюк О.М.-начальник ПЕВ;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Матвієнко Т.А.-головний спеціаліст;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Білецька Т.С.-головний спеціаліст;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Кедись П.Г.-начальник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відділу поточного утримання будинків та прибудинкових територій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Копецька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В.С.-головний спеціаліст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Гречанюк С.О.-заступник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директора департаменту;</a:t>
                      </a: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Ткачук С.М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.-заступник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директора департаменту начальник відділу капітального ремонту та розвитку житлового господарства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6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656" y="2613566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20613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712640" y="980728"/>
            <a:ext cx="6408712" cy="576064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 підрозділу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4568" y="2420888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Метою департаменту житлового господарства є з</a:t>
            </a:r>
            <a:r>
              <a:rPr lang="uk-UA" b="1" dirty="0" smtClean="0">
                <a:solidFill>
                  <a:srgbClr val="FF0000"/>
                </a:solidFill>
                <a:latin typeface="+mn-lt"/>
              </a:rPr>
              <a:t>абезпечення </a:t>
            </a:r>
            <a:r>
              <a:rPr lang="uk-UA" b="1" dirty="0">
                <a:solidFill>
                  <a:srgbClr val="FF0000"/>
                </a:solidFill>
                <a:latin typeface="+mn-lt"/>
              </a:rPr>
              <a:t>реалізації державної політики щодо комплексного розвитку житлово-комунального господарства міста, з метою збереження та належного утримання житлового фонду та прибудинкових територій, а також з метою забезпечення населення якісними житлово-комунальними послугами.</a:t>
            </a:r>
            <a:endParaRPr lang="uk-UA" b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3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Групувати 65"/>
          <p:cNvGrpSpPr/>
          <p:nvPr/>
        </p:nvGrpSpPr>
        <p:grpSpPr>
          <a:xfrm>
            <a:off x="548644" y="1295449"/>
            <a:ext cx="8464626" cy="5012158"/>
            <a:chOff x="438808" y="720000"/>
            <a:chExt cx="8464626" cy="5012158"/>
          </a:xfrm>
        </p:grpSpPr>
        <p:cxnSp>
          <p:nvCxnSpPr>
            <p:cNvPr id="4107" name="AutoShape 13"/>
            <p:cNvCxnSpPr>
              <a:cxnSpLocks noChangeShapeType="1"/>
              <a:endCxn id="62" idx="1"/>
            </p:cNvCxnSpPr>
            <p:nvPr/>
          </p:nvCxnSpPr>
          <p:spPr bwMode="auto">
            <a:xfrm flipH="1">
              <a:off x="1212808" y="3213906"/>
              <a:ext cx="9681" cy="1147877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24" name="AutoShape 31"/>
            <p:cNvCxnSpPr>
              <a:cxnSpLocks noChangeShapeType="1"/>
              <a:stCxn id="47" idx="2"/>
            </p:cNvCxnSpPr>
            <p:nvPr/>
          </p:nvCxnSpPr>
          <p:spPr bwMode="auto">
            <a:xfrm>
              <a:off x="8201434" y="4060825"/>
              <a:ext cx="7405" cy="32739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Полілінія 143"/>
            <p:cNvSpPr/>
            <p:nvPr/>
          </p:nvSpPr>
          <p:spPr>
            <a:xfrm>
              <a:off x="4162425" y="1657350"/>
              <a:ext cx="0" cy="0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cxnSp>
          <p:nvCxnSpPr>
            <p:cNvPr id="4136" name="AutoShape 34"/>
            <p:cNvCxnSpPr>
              <a:cxnSpLocks noChangeShapeType="1"/>
              <a:stCxn id="138" idx="2"/>
            </p:cNvCxnSpPr>
            <p:nvPr/>
          </p:nvCxnSpPr>
          <p:spPr bwMode="auto">
            <a:xfrm flipH="1">
              <a:off x="4994313" y="4909277"/>
              <a:ext cx="1" cy="31639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" name="AutoShape 2"/>
            <p:cNvSpPr>
              <a:spLocks noChangeArrowheads="1"/>
            </p:cNvSpPr>
            <p:nvPr/>
          </p:nvSpPr>
          <p:spPr bwMode="auto">
            <a:xfrm>
              <a:off x="7499434" y="2440825"/>
              <a:ext cx="1404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планово –економічного відділу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AutoShape 2"/>
            <p:cNvSpPr>
              <a:spLocks noChangeArrowheads="1"/>
            </p:cNvSpPr>
            <p:nvPr/>
          </p:nvSpPr>
          <p:spPr bwMode="auto">
            <a:xfrm>
              <a:off x="5612650" y="2448000"/>
              <a:ext cx="1728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бухгалтерського обліку та фінансової звітності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AutoShape 33"/>
            <p:cNvSpPr>
              <a:spLocks noChangeArrowheads="1"/>
            </p:cNvSpPr>
            <p:nvPr/>
          </p:nvSpPr>
          <p:spPr bwMode="auto">
            <a:xfrm rot="5400000">
              <a:off x="6258141" y="4081277"/>
              <a:ext cx="540000" cy="111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AutoShape 23"/>
            <p:cNvCxnSpPr>
              <a:cxnSpLocks noChangeShapeType="1"/>
            </p:cNvCxnSpPr>
            <p:nvPr/>
          </p:nvCxnSpPr>
          <p:spPr bwMode="auto">
            <a:xfrm>
              <a:off x="6539202" y="4068000"/>
              <a:ext cx="0" cy="338666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" name="AutoShape 33"/>
            <p:cNvSpPr>
              <a:spLocks noChangeArrowheads="1"/>
            </p:cNvSpPr>
            <p:nvPr/>
          </p:nvSpPr>
          <p:spPr bwMode="auto">
            <a:xfrm rot="5400000">
              <a:off x="959565" y="3841026"/>
              <a:ext cx="506486" cy="1548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 – 2 </a:t>
              </a:r>
              <a:r>
                <a:rPr lang="uk-UA" sz="1400" b="1" dirty="0" err="1" smtClean="0">
                  <a:solidFill>
                    <a:schemeClr val="bg1"/>
                  </a:solidFill>
                  <a:latin typeface="Calibri" pitchFamily="34" charset="0"/>
                </a:rPr>
                <a:t>чол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.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4" name="AutoShape 33"/>
            <p:cNvSpPr>
              <a:spLocks noChangeArrowheads="1"/>
            </p:cNvSpPr>
            <p:nvPr/>
          </p:nvSpPr>
          <p:spPr bwMode="auto">
            <a:xfrm rot="5400000">
              <a:off x="2769464" y="4634158"/>
              <a:ext cx="540000" cy="1655999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vert270" lIns="0" tIns="0" r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Головний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спеціаліст – 3 </a:t>
              </a:r>
              <a:r>
                <a:rPr lang="uk-UA" sz="1400" b="1" dirty="0" err="1" smtClean="0">
                  <a:solidFill>
                    <a:schemeClr val="bg1"/>
                  </a:solidFill>
                  <a:latin typeface="Calibri" pitchFamily="34" charset="0"/>
                </a:rPr>
                <a:t>чол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.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38" name="AutoShape 11"/>
            <p:cNvSpPr>
              <a:spLocks noChangeArrowheads="1"/>
            </p:cNvSpPr>
            <p:nvPr/>
          </p:nvSpPr>
          <p:spPr bwMode="auto">
            <a:xfrm>
              <a:off x="4171747" y="4326257"/>
              <a:ext cx="1645133" cy="58302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Заступник начальника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відділу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3" name="AutoShape 23"/>
            <p:cNvCxnSpPr>
              <a:cxnSpLocks noChangeShapeType="1"/>
              <a:stCxn id="113" idx="2"/>
            </p:cNvCxnSpPr>
            <p:nvPr/>
          </p:nvCxnSpPr>
          <p:spPr bwMode="auto">
            <a:xfrm>
              <a:off x="3039464" y="4868269"/>
              <a:ext cx="0" cy="35740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" name="AutoShape 11"/>
            <p:cNvSpPr>
              <a:spLocks noChangeArrowheads="1"/>
            </p:cNvSpPr>
            <p:nvPr/>
          </p:nvSpPr>
          <p:spPr bwMode="auto">
            <a:xfrm>
              <a:off x="2211464" y="4328269"/>
              <a:ext cx="1656000" cy="54000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lIns="0" tIns="36000" rIns="0" bIns="3600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Calibri" pitchFamily="34" charset="0"/>
                </a:rPr>
                <a:t>Заступник начальника </a:t>
              </a:r>
              <a:r>
                <a:rPr lang="uk-UA" sz="1400" b="1" dirty="0" smtClean="0">
                  <a:solidFill>
                    <a:schemeClr val="bg1"/>
                  </a:solidFill>
                  <a:latin typeface="Calibri" pitchFamily="34" charset="0"/>
                </a:rPr>
                <a:t>відділу</a:t>
              </a:r>
              <a:endParaRPr lang="uk-UA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8" name="AutoShape 13"/>
            <p:cNvCxnSpPr>
              <a:cxnSpLocks noChangeShapeType="1"/>
            </p:cNvCxnSpPr>
            <p:nvPr/>
          </p:nvCxnSpPr>
          <p:spPr bwMode="auto">
            <a:xfrm flipH="1">
              <a:off x="3081338" y="3986696"/>
              <a:ext cx="793" cy="3600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2"/>
            <p:cNvSpPr>
              <a:spLocks noChangeArrowheads="1"/>
            </p:cNvSpPr>
            <p:nvPr/>
          </p:nvSpPr>
          <p:spPr bwMode="auto">
            <a:xfrm>
              <a:off x="2271338" y="2448000"/>
              <a:ext cx="1620000" cy="1620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поточного утримання будинків та прибудинкових територій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AutoShape 2"/>
            <p:cNvSpPr>
              <a:spLocks noChangeArrowheads="1"/>
            </p:cNvSpPr>
            <p:nvPr/>
          </p:nvSpPr>
          <p:spPr bwMode="auto">
            <a:xfrm>
              <a:off x="2193814" y="1445642"/>
              <a:ext cx="1764000" cy="756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Заступник директора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83" name="AutoShape 23"/>
            <p:cNvCxnSpPr>
              <a:cxnSpLocks noChangeShapeType="1"/>
            </p:cNvCxnSpPr>
            <p:nvPr/>
          </p:nvCxnSpPr>
          <p:spPr bwMode="auto">
            <a:xfrm>
              <a:off x="3075814" y="1152000"/>
              <a:ext cx="0" cy="30480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AutoShape 23"/>
            <p:cNvCxnSpPr>
              <a:cxnSpLocks noChangeShapeType="1"/>
              <a:endCxn id="79" idx="0"/>
            </p:cNvCxnSpPr>
            <p:nvPr/>
          </p:nvCxnSpPr>
          <p:spPr bwMode="auto">
            <a:xfrm flipH="1">
              <a:off x="4848544" y="1152000"/>
              <a:ext cx="21022" cy="1296001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AutoShape 23"/>
            <p:cNvCxnSpPr>
              <a:cxnSpLocks noChangeShapeType="1"/>
            </p:cNvCxnSpPr>
            <p:nvPr/>
          </p:nvCxnSpPr>
          <p:spPr bwMode="auto">
            <a:xfrm>
              <a:off x="6539202" y="1152000"/>
              <a:ext cx="0" cy="1288825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AutoShape 23"/>
            <p:cNvCxnSpPr>
              <a:cxnSpLocks noChangeShapeType="1"/>
            </p:cNvCxnSpPr>
            <p:nvPr/>
          </p:nvCxnSpPr>
          <p:spPr bwMode="auto">
            <a:xfrm>
              <a:off x="8208839" y="1152000"/>
              <a:ext cx="18826" cy="1301258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AutoShape 2"/>
            <p:cNvSpPr>
              <a:spLocks noChangeArrowheads="1"/>
            </p:cNvSpPr>
            <p:nvPr/>
          </p:nvSpPr>
          <p:spPr bwMode="auto">
            <a:xfrm>
              <a:off x="1035610" y="720000"/>
              <a:ext cx="7499549" cy="4320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tIns="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600" b="1" dirty="0" smtClean="0">
                  <a:solidFill>
                    <a:schemeClr val="bg1"/>
                  </a:solidFill>
                  <a:latin typeface="+mj-lt"/>
                </a:rPr>
                <a:t>Директор Департаменту </a:t>
              </a:r>
              <a:r>
                <a:rPr lang="uk-UA" sz="1600" b="1" dirty="0">
                  <a:solidFill>
                    <a:schemeClr val="bg1"/>
                  </a:solidFill>
                  <a:latin typeface="+mj-lt"/>
                </a:rPr>
                <a:t>житлового </a:t>
              </a:r>
              <a:r>
                <a:rPr lang="uk-UA" sz="1600" b="1" dirty="0" smtClean="0">
                  <a:solidFill>
                    <a:schemeClr val="bg1"/>
                  </a:solidFill>
                  <a:latin typeface="+mj-lt"/>
                </a:rPr>
                <a:t>господарства</a:t>
              </a:r>
              <a:endParaRPr lang="uk-UA" sz="16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03" name="AutoShape 23"/>
            <p:cNvCxnSpPr>
              <a:cxnSpLocks noChangeShapeType="1"/>
              <a:stCxn id="80" idx="2"/>
              <a:endCxn id="52" idx="0"/>
            </p:cNvCxnSpPr>
            <p:nvPr/>
          </p:nvCxnSpPr>
          <p:spPr bwMode="auto">
            <a:xfrm>
              <a:off x="3075814" y="2201642"/>
              <a:ext cx="5524" cy="246358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" name="AutoShape 2"/>
            <p:cNvSpPr>
              <a:spLocks noChangeArrowheads="1"/>
            </p:cNvSpPr>
            <p:nvPr/>
          </p:nvSpPr>
          <p:spPr bwMode="auto">
            <a:xfrm>
              <a:off x="4171747" y="2448001"/>
              <a:ext cx="1353593" cy="1537800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0" rIns="36000" bIns="0" anchor="ctr" anchorCtr="0"/>
            <a:lstStyle/>
            <a:p>
              <a:pPr algn="ctr" fontAlgn="auto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uk-UA" sz="1400" b="1" dirty="0" smtClean="0">
                  <a:solidFill>
                    <a:schemeClr val="bg1"/>
                  </a:solidFill>
                  <a:latin typeface="+mj-lt"/>
                </a:rPr>
                <a:t>Начальник відділу з обліку та розподілу житла</a:t>
              </a:r>
              <a:endParaRPr lang="uk-UA" sz="14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5" name="Округлений прямокутник 12"/>
          <p:cNvSpPr/>
          <p:nvPr/>
        </p:nvSpPr>
        <p:spPr>
          <a:xfrm>
            <a:off x="1397236" y="44881"/>
            <a:ext cx="7344816" cy="576064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uk-UA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підрозділу у графічному вигляді</a:t>
            </a:r>
            <a:endParaRPr lang="uk-UA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AutoShape 33"/>
          <p:cNvSpPr>
            <a:spLocks noChangeArrowheads="1"/>
          </p:cNvSpPr>
          <p:nvPr/>
        </p:nvSpPr>
        <p:spPr bwMode="auto">
          <a:xfrm rot="5400000">
            <a:off x="4745959" y="5202846"/>
            <a:ext cx="540000" cy="165599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vert270" lIns="0" tIns="0" rIns="0" bIns="0" anchor="ctr" anchorCtr="0"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uk-UA" sz="1400" b="1" dirty="0">
                <a:solidFill>
                  <a:schemeClr val="bg1"/>
                </a:solidFill>
                <a:latin typeface="Calibri" pitchFamily="34" charset="0"/>
              </a:rPr>
              <a:t>Головний 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спеціаліст – 2 </a:t>
            </a:r>
            <a:r>
              <a:rPr lang="uk-UA" sz="1400" b="1" dirty="0" err="1" smtClean="0">
                <a:solidFill>
                  <a:schemeClr val="bg1"/>
                </a:solidFill>
                <a:latin typeface="Calibri" pitchFamily="34" charset="0"/>
              </a:rPr>
              <a:t>чол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59" name="AutoShape 33"/>
          <p:cNvSpPr>
            <a:spLocks noChangeArrowheads="1"/>
          </p:cNvSpPr>
          <p:nvPr/>
        </p:nvSpPr>
        <p:spPr bwMode="auto">
          <a:xfrm rot="5400000">
            <a:off x="7915270" y="4383937"/>
            <a:ext cx="540000" cy="165599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vert270" lIns="0" tIns="0" rIns="0" bIns="0" anchor="ctr" anchorCtr="0"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uk-UA" sz="1400" b="1" dirty="0">
                <a:solidFill>
                  <a:schemeClr val="bg1"/>
                </a:solidFill>
                <a:latin typeface="Calibri" pitchFamily="34" charset="0"/>
              </a:rPr>
              <a:t>Головний 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спеціаліст – 2 </a:t>
            </a:r>
            <a:r>
              <a:rPr lang="uk-UA" sz="1400" b="1" dirty="0" err="1" smtClean="0">
                <a:solidFill>
                  <a:schemeClr val="bg1"/>
                </a:solidFill>
                <a:latin typeface="Calibri" pitchFamily="34" charset="0"/>
              </a:rPr>
              <a:t>чол</a:t>
            </a:r>
            <a:r>
              <a:rPr lang="uk-UA" sz="1400" b="1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>
            <a:off x="360792" y="2949812"/>
            <a:ext cx="1879028" cy="170343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36000" tIns="0" rIns="36000" bIns="0" anchor="ctr" anchorCtr="0"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uk-UA" sz="1400" b="1" dirty="0" smtClean="0">
                <a:solidFill>
                  <a:schemeClr val="bg1"/>
                </a:solidFill>
                <a:latin typeface="+mj-lt"/>
              </a:rPr>
              <a:t>Заступник директора начальник відділу капітального ремонту та розвитку житлового господарства</a:t>
            </a:r>
            <a:endParaRPr lang="uk-UA" sz="1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3" name="AutoShape 23"/>
          <p:cNvCxnSpPr>
            <a:cxnSpLocks noChangeShapeType="1"/>
            <a:endCxn id="37" idx="0"/>
          </p:cNvCxnSpPr>
          <p:nvPr/>
        </p:nvCxnSpPr>
        <p:spPr bwMode="auto">
          <a:xfrm flipH="1">
            <a:off x="1300306" y="1715109"/>
            <a:ext cx="1" cy="1234703"/>
          </a:xfrm>
          <a:prstGeom prst="straightConnector1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" name="AutoShape 23"/>
          <p:cNvCxnSpPr>
            <a:cxnSpLocks noChangeShapeType="1"/>
          </p:cNvCxnSpPr>
          <p:nvPr/>
        </p:nvCxnSpPr>
        <p:spPr bwMode="auto">
          <a:xfrm>
            <a:off x="5057017" y="4555384"/>
            <a:ext cx="0" cy="338666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2236957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12"/>
          <p:cNvSpPr/>
          <p:nvPr/>
        </p:nvSpPr>
        <p:spPr>
          <a:xfrm>
            <a:off x="596387" y="5156851"/>
            <a:ext cx="3023740" cy="16403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Виконано капітальний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ремонт із заміною віконних блоків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в </a:t>
            </a:r>
            <a:r>
              <a:rPr lang="ru-RU" sz="1600" b="1" dirty="0" err="1">
                <a:solidFill>
                  <a:srgbClr val="C00000"/>
                </a:solidFill>
              </a:rPr>
              <a:t>місцях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загального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 smtClean="0">
                <a:solidFill>
                  <a:srgbClr val="C00000"/>
                </a:solidFill>
              </a:rPr>
              <a:t>користування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на енергоефективні в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48 будинках</a:t>
            </a:r>
          </a:p>
        </p:txBody>
      </p:sp>
      <p:sp>
        <p:nvSpPr>
          <p:cNvPr id="6" name="Округлений прямокутник 12"/>
          <p:cNvSpPr/>
          <p:nvPr/>
        </p:nvSpPr>
        <p:spPr>
          <a:xfrm>
            <a:off x="6360261" y="1125131"/>
            <a:ext cx="2448272" cy="1944062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Проведено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капітальний ремонт з частковим утепленням фасадів на 14 будинках на умовах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2018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72" name="Округлений прямокутник 12"/>
          <p:cNvSpPr/>
          <p:nvPr/>
        </p:nvSpPr>
        <p:spPr>
          <a:xfrm>
            <a:off x="783397" y="1189675"/>
            <a:ext cx="2841857" cy="1567748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Виконано капітальний ремонт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311 конструктивних елементів в житлових будинках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(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47,672 млн.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грн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.)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Залучено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мешканців 8,1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млн.грн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Округлений прямокутник 12"/>
          <p:cNvSpPr/>
          <p:nvPr/>
        </p:nvSpPr>
        <p:spPr>
          <a:xfrm>
            <a:off x="6321152" y="5445224"/>
            <a:ext cx="2536696" cy="1352016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Улаштовані світлодіодні лампи в 9 будинках, що дає економію електроенергії </a:t>
            </a:r>
          </a:p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д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о 65 %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1" name="Рисунок 10" descr="Келецька, 116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56" y="2824571"/>
            <a:ext cx="2833006" cy="2052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chistyakov\Desktop\Щотиждневий звіт 6,12,18\Келецкая,72 (2)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85"/>
          <a:stretch/>
        </p:blipFill>
        <p:spPr bwMode="auto">
          <a:xfrm>
            <a:off x="704529" y="3003026"/>
            <a:ext cx="2822726" cy="1866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C:\Users\chistyakov\Desktop\Щотиждневий звіт 15,11,2018\600 річчя,16 (2)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7" t="1" r="23684" b="-1822"/>
          <a:stretch/>
        </p:blipFill>
        <p:spPr bwMode="auto">
          <a:xfrm>
            <a:off x="3872880" y="4797152"/>
            <a:ext cx="2160239" cy="2084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516" y="3310525"/>
            <a:ext cx="2215866" cy="18145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70" y="1020284"/>
            <a:ext cx="2602331" cy="1804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25566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12"/>
          <p:cNvSpPr/>
          <p:nvPr/>
        </p:nvSpPr>
        <p:spPr>
          <a:xfrm>
            <a:off x="548497" y="2872469"/>
            <a:ext cx="2868449" cy="16403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Виконано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поточний ремонт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асфальтобетонного покриття прибудинкових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територій – 17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тис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кв.м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(157 дворів)</a:t>
            </a: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2018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31" name="Округлений прямокутник 12"/>
          <p:cNvSpPr/>
          <p:nvPr/>
        </p:nvSpPr>
        <p:spPr>
          <a:xfrm>
            <a:off x="6537176" y="1107587"/>
            <a:ext cx="3129694" cy="1872207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Проведено капітальний ремонт на 38 ліфтах з улаштуванням безпровідної диспетчеризації. Станом на 1.01.2019р.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диспетчеризовано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393 ліфти </a:t>
            </a:r>
          </a:p>
        </p:txBody>
      </p:sp>
      <p:sp>
        <p:nvSpPr>
          <p:cNvPr id="27" name="Округлений прямокутник 12"/>
          <p:cNvSpPr/>
          <p:nvPr/>
        </p:nvSpPr>
        <p:spPr>
          <a:xfrm>
            <a:off x="3864033" y="3359870"/>
            <a:ext cx="2156543" cy="119311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Влаштовано 274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паркомісць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, в тому числі на умовах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співфінансування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Округлений прямокутник 12"/>
          <p:cNvSpPr/>
          <p:nvPr/>
        </p:nvSpPr>
        <p:spPr>
          <a:xfrm>
            <a:off x="620099" y="1081164"/>
            <a:ext cx="2796847" cy="164038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Виконано капітальний ремонт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асфальтобетонного покриття прибудинкових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територій </a:t>
            </a:r>
            <a:r>
              <a:rPr lang="uk-UA" sz="1600" b="1" dirty="0" smtClean="0">
                <a:solidFill>
                  <a:srgbClr val="FF0000"/>
                </a:solidFill>
                <a:cs typeface="Times New Roman" pitchFamily="18" charset="0"/>
              </a:rPr>
              <a:t>–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25,7 тис.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кв.м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.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(37 дворів)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391" y="3165315"/>
            <a:ext cx="2643758" cy="3525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810" y="4653137"/>
            <a:ext cx="2621489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311" y="1079576"/>
            <a:ext cx="2971865" cy="21883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4563769"/>
            <a:ext cx="2712418" cy="2266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88187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" t="5856" r="997" b="10200"/>
          <a:stretch/>
        </p:blipFill>
        <p:spPr>
          <a:xfrm>
            <a:off x="3698283" y="4144553"/>
            <a:ext cx="2448273" cy="26709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12" y="2509460"/>
            <a:ext cx="3826612" cy="2071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Похожее изображение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141" y="992386"/>
            <a:ext cx="2559827" cy="21380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круглений прямокутник 12"/>
          <p:cNvSpPr/>
          <p:nvPr/>
        </p:nvSpPr>
        <p:spPr>
          <a:xfrm>
            <a:off x="6168236" y="942947"/>
            <a:ext cx="3210229" cy="2161717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Станом на 1.01.2019р.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підписано 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еморандум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співпрацю та взаєморозуміння з 12 управлінськими компаніями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та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144 ОСББ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.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Співвласниками укладено 669шт. договорів з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обраними управлінськими компаніями </a:t>
            </a: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1713025" y="211636"/>
            <a:ext cx="6984776" cy="576064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2018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34" name="Округлений прямокутник 12"/>
          <p:cNvSpPr/>
          <p:nvPr/>
        </p:nvSpPr>
        <p:spPr>
          <a:xfrm>
            <a:off x="594512" y="1599591"/>
            <a:ext cx="3495093" cy="789497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Забезпечено належне утримання 1565 житлових будинків та прибудинкових територій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5" name="Округлений прямокутник 12"/>
          <p:cNvSpPr/>
          <p:nvPr/>
        </p:nvSpPr>
        <p:spPr>
          <a:xfrm>
            <a:off x="4953000" y="3179844"/>
            <a:ext cx="4425465" cy="964709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Забезпечений безперешкодний доступ (влаштовані пандуси) для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маломобільних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груп населення та людей з інвалідністю 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 14 під'їздах житлових будинків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0" name="Округлений прямокутник 12"/>
          <p:cNvSpPr/>
          <p:nvPr/>
        </p:nvSpPr>
        <p:spPr>
          <a:xfrm>
            <a:off x="736505" y="4725144"/>
            <a:ext cx="2815831" cy="1728192"/>
          </a:xfrm>
          <a:prstGeom prst="roundRect">
            <a:avLst>
              <a:gd name="adj" fmla="val 7186"/>
            </a:avLst>
          </a:prstGeom>
          <a:solidFill>
            <a:schemeClr val="tx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tabLst>
                <a:tab pos="457200" algn="l"/>
              </a:tabLst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Забезпечено висадку 1000 </a:t>
            </a:r>
            <a:r>
              <a:rPr lang="uk-UA" sz="16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саджанців відповідно до</a:t>
            </a:r>
          </a:p>
          <a:p>
            <a:pPr lvl="0" algn="ctr">
              <a:tabLst>
                <a:tab pos="457200" algn="l"/>
              </a:tabLst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anose="02020603050405020304" pitchFamily="18" charset="0"/>
              </a:rPr>
              <a:t>вимог до робіт з вуличної посадки дерев та чагарників у м. </a:t>
            </a:r>
            <a:r>
              <a:rPr lang="uk-UA" sz="1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Вінниця на прибудинкових територіях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2503" y="4259868"/>
            <a:ext cx="2767047" cy="2245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656155" y="260648"/>
            <a:ext cx="6840760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Визначення проблемних питань підрозділу та надання пропозицій щодо їх вирішення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245249"/>
              </p:ext>
            </p:extLst>
          </p:nvPr>
        </p:nvGraphicFramePr>
        <p:xfrm>
          <a:off x="632520" y="1556792"/>
          <a:ext cx="8352928" cy="537051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5058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8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563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Проблемне питання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Причина виникнення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Пропозиції по усуненню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4295"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Зменшення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кількості послуг з утримання будинку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Конфлікт інтересів між співвласниками будинків щодо утримання прибудинкової території спільного користування (спортивні, дитячі, контейнерні майданчики, тощо)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Не благоустроєні прибудинкові території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uk-UA" sz="1200" b="1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Збільшення собівартості послуг з утримання будинків (підвищення мінімальної заробітної плати, вартості енергоносіїв та матеріалів)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Відсутність визначення чітких меж прибудинкових територій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Недостатній рівень благоустрою прибудинкових територій при забудові житлових будинків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Завершення реалізації ЗУ «Про особливості здійснення права власності у багатоквартирному будинку»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Виготовлення землевпорядної документації та розподіл кварталів</a:t>
                      </a: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uk-UA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Продовження проведення комплексного капітального ремонту прибудинкових територій, в тому числі із залученням </a:t>
                      </a:r>
                      <a:r>
                        <a:rPr lang="uk-UA" sz="1200" b="1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співфінансування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мешканців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2965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 Незадовільний технічний стан                     ліфтового господарства (59% ліфтів відпрацювали понад 25р.)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Обмежене фінансування. З міського бюджету в межах до 10% від потреби.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Продовження робіт з капітального ремонту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ліфтів;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Продовження робіт з модернізації,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реконструкції,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заміни ліфтів, в тому числі із залученням </a:t>
                      </a:r>
                      <a:r>
                        <a:rPr lang="uk-UA" sz="1200" b="1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співфінансування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мешканців</a:t>
                      </a:r>
                      <a:endParaRPr lang="uk-UA" sz="1200" b="1" baseline="0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4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765608"/>
              </p:ext>
            </p:extLst>
          </p:nvPr>
        </p:nvGraphicFramePr>
        <p:xfrm>
          <a:off x="776536" y="1556792"/>
          <a:ext cx="8136904" cy="42062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6525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 ціль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Завдання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очікуваного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 в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 2020 року)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3726">
                <a:tc>
                  <a:txBody>
                    <a:bodyPr/>
                    <a:lstStyle/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Забезпечення належного стану прибудинкових територій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Реформування житлової галузі міста</a:t>
                      </a:r>
                      <a:endParaRPr lang="en-US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Система управління проектами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Продовження проведення комплексного 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капітального ремонту прибудинкових територій </a:t>
                      </a:r>
                      <a:r>
                        <a:rPr lang="uk-UA" sz="1200" i="1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(в межах видатків  міського бюджету)</a:t>
                      </a:r>
                      <a:r>
                        <a:rPr lang="ru-RU" sz="1200" noProof="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: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23 дворів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дворів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latin typeface="+mn-lt"/>
                          <a:cs typeface="Times New Roman" pitchFamily="18" charset="0"/>
                        </a:rPr>
                        <a:t>Реалізація закону України «Про особливості здійснення права власності у багатоквартирному будинку»</a:t>
                      </a:r>
                      <a:endParaRPr lang="uk-UA" sz="1200" noProof="0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Впровадження Системи</a:t>
                      </a:r>
                      <a:r>
                        <a:rPr lang="uk-UA" sz="12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управління проектами</a:t>
                      </a:r>
                      <a:endParaRPr lang="uk-UA" sz="1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2019р.</a:t>
                      </a:r>
                    </a:p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2020р.</a:t>
                      </a: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2019р.-2020р.</a:t>
                      </a:r>
                    </a:p>
                    <a:p>
                      <a:pPr algn="ctr"/>
                      <a:endParaRPr lang="en-US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US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US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2019р.-2020р.</a:t>
                      </a:r>
                    </a:p>
                    <a:p>
                      <a:pPr algn="ctr"/>
                      <a:endParaRPr lang="uk-UA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Округлений прямокутник 12"/>
          <p:cNvSpPr/>
          <p:nvPr/>
        </p:nvSpPr>
        <p:spPr>
          <a:xfrm>
            <a:off x="1712640" y="260648"/>
            <a:ext cx="640871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Стратегічні цілі до 2020 року</a:t>
            </a:r>
          </a:p>
        </p:txBody>
      </p:sp>
    </p:spTree>
    <p:extLst>
      <p:ext uri="{BB962C8B-B14F-4D97-AF65-F5344CB8AC3E}">
        <p14:creationId xmlns:p14="http://schemas.microsoft.com/office/powerpoint/2010/main" val="3532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2"/>
          <p:cNvSpPr/>
          <p:nvPr/>
        </p:nvSpPr>
        <p:spPr>
          <a:xfrm>
            <a:off x="1352600" y="260648"/>
            <a:ext cx="7128792" cy="720080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Пріоритетні напрямки роботи на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846560"/>
              </p:ext>
            </p:extLst>
          </p:nvPr>
        </p:nvGraphicFramePr>
        <p:xfrm>
          <a:off x="704528" y="1268760"/>
          <a:ext cx="8064896" cy="554351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41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9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5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87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3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Стратегічна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ціль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2019 рік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Конкретні завдання по досягненню стратегічних цілей 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Показники досягнення завдання КРІ      (яких конкретно кількісних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якісних показників планується досягти) 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термін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досягнення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показника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(у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розрізі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4-х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кварталів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24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окращення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технічного стану та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підвищення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енергоефективності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житлових будинків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Забезпечення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належного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рівня поточної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експлуатації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житлового фонду  у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відповідності до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вимог нормативів </a:t>
                      </a:r>
                      <a:endParaRPr lang="uk-UA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Проведення капітального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ремонту  та реконструкції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житлового фонду  на суму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29,641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млн. грн.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згідно Порядку</a:t>
                      </a:r>
                      <a:r>
                        <a:rPr kumimoji="0" lang="uk-UA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l"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проведення капітального ремонту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багатоквартирних житлових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будинків та об’єктів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благоустрою прибудинкових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територій об’єднаної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територіальної громади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  <a:defRPr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100% виконання управлінськими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компаніями, що підписали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меморандум про співпрацю та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взаєморозуміння, плану поточного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ремонту житлового фонду, що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18088" algn="l"/>
                        </a:tabLst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затверджений співвласниками</a:t>
                      </a: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7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млн.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11,641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млн</a:t>
                      </a:r>
                      <a:r>
                        <a:rPr kumimoji="0" lang="uk-UA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.грн</a:t>
                      </a:r>
                      <a:r>
                        <a:rPr kumimoji="0" lang="uk-UA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35 %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45 %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%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uk-UA" sz="1200" b="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ІІІ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7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B101F5-6093-4DD3-8974-5527B63D5D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5867F90-5764-42BC-882C-91E83A6B62E0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9937939-C32A-46B2-983C-D03CE43FC1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33588</TotalTime>
  <Words>1052</Words>
  <Application>Microsoft Office PowerPoint</Application>
  <PresentationFormat>Лист A4 (210x297 мм)</PresentationFormat>
  <Paragraphs>299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Вінницька міська рада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Опалінський Віктор Вячеславович</dc:creator>
  <cp:lastModifiedBy>Хартник Марія Михайлівна</cp:lastModifiedBy>
  <cp:revision>1637</cp:revision>
  <cp:lastPrinted>2017-01-10T07:58:37Z</cp:lastPrinted>
  <dcterms:created xsi:type="dcterms:W3CDTF">2011-02-24T13:45:13Z</dcterms:created>
  <dcterms:modified xsi:type="dcterms:W3CDTF">2020-06-30T12:44:15Z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dlc_DocIdItemGuid">
    <vt:lpwstr>179e483b-0a1f-47f0-b6d8-3aebeb274d4d</vt:lpwstr>
  </property>
</Properties>
</file>