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4"/>
  </p:sldMasterIdLst>
  <p:notesMasterIdLst>
    <p:notesMasterId r:id="rId17"/>
  </p:notesMasterIdLst>
  <p:handoutMasterIdLst>
    <p:handoutMasterId r:id="rId18"/>
  </p:handoutMasterIdLst>
  <p:sldIdLst>
    <p:sldId id="377" r:id="rId5"/>
    <p:sldId id="555" r:id="rId6"/>
    <p:sldId id="563" r:id="rId7"/>
    <p:sldId id="564" r:id="rId8"/>
    <p:sldId id="566" r:id="rId9"/>
    <p:sldId id="552" r:id="rId10"/>
    <p:sldId id="556" r:id="rId11"/>
    <p:sldId id="557" r:id="rId12"/>
    <p:sldId id="558" r:id="rId13"/>
    <p:sldId id="562" r:id="rId14"/>
    <p:sldId id="559" r:id="rId15"/>
    <p:sldId id="560" r:id="rId16"/>
  </p:sldIdLst>
  <p:sldSz cx="9906000" cy="6858000" type="A4"/>
  <p:notesSz cx="6742113" cy="987266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FADAF6"/>
    <a:srgbClr val="FFCE33"/>
    <a:srgbClr val="800000"/>
    <a:srgbClr val="FAC2D6"/>
    <a:srgbClr val="AC8C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4" autoAdjust="0"/>
    <p:restoredTop sz="95591" autoAdjust="0"/>
  </p:normalViewPr>
  <p:slideViewPr>
    <p:cSldViewPr>
      <p:cViewPr varScale="1">
        <p:scale>
          <a:sx n="88" d="100"/>
          <a:sy n="88" d="100"/>
        </p:scale>
        <p:origin x="105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84" y="3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A76B53-3D65-4C38-8D18-E4BF917F382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9882FB-C9F6-4D49-A3A2-8200876877E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4327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D5157F0-2FD7-4FEB-8C11-D16CA06E4A8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24" tIns="47462" rIns="94924" bIns="47462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4924" tIns="47462" rIns="94924" bIns="47462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4924" tIns="47462" rIns="94924" bIns="474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4924" tIns="47462" rIns="94924" bIns="4746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5633E31D-B211-413E-A80E-9B358761D2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99721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3E31D-B211-413E-A80E-9B358761D2F9}" type="slidenum">
              <a:rPr lang="uk-UA" altLang="ru-RU" smtClean="0"/>
              <a:pPr/>
              <a:t>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3839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199" y="1371600"/>
            <a:ext cx="89154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485900" y="333169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62EB-BC34-4DFE-9023-21C43EB896CB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E635D-FA85-448A-87FF-C219DEF1DA71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400951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0A83-5823-4A41-8A8C-D2F9D96B25C9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FA6B8-146B-409E-B28F-AD2D87F9F9A2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2508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35056-BD21-4931-94E8-C658DBAAA7C4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92341-B7BA-4772-A654-2C3FC151132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68005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702B-1112-4FDD-817C-13F0080048AA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8F008-7794-47C3-9150-C3A62CA66DD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93678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609600"/>
            <a:ext cx="767715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733550" y="2507786"/>
            <a:ext cx="767715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338D-D38B-421A-82E2-DDC7B8C921A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0BD53-ED92-4DA5-A9AC-702C2681C53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7025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BAD6-6BC5-4152-BFE9-0C7E000358AE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06381-F032-41CE-8936-E09D48AAB78E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04618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5032111" y="1535113"/>
            <a:ext cx="437859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95300" y="2362201"/>
            <a:ext cx="437687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5032111" y="2362201"/>
            <a:ext cx="437859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8D36-6F61-4299-B75C-16CC46D6765D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8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F3BC5-6882-41BF-B989-5A2FB8E9654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161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7078F-04BF-4394-B917-6C1389BD0CD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6C59-ED9B-416D-AA81-6834E99B7C68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3596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1210-AE72-44E1-97AB-8809864FF512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3829-1672-42DA-826C-3A9900486F16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92304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95300" y="1524001"/>
            <a:ext cx="3259006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3631-CF19-46CE-9417-B75C1EDBC0C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95D22-9C7D-4AB5-B715-72647BA2996C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69106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59436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981200" y="1831975"/>
            <a:ext cx="59436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981200" y="1166787"/>
            <a:ext cx="59436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DC0B-0852-4114-9064-95EE69062C9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15CA6-92BE-4C22-8BAC-37B639C9FE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71086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27" name="Місце для тексту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en-US" altLang="ru-RU" smtClean="0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495300" y="6416675"/>
            <a:ext cx="23114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5030-9C8C-4213-B894-6DAEC0CABA78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384550" y="6416675"/>
            <a:ext cx="31369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585200" y="6416675"/>
            <a:ext cx="8255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  <a:latin typeface="Times New Roman" panose="02020603050405020304" pitchFamily="18" charset="0"/>
              </a:defRPr>
            </a:lvl1pPr>
          </a:lstStyle>
          <a:p>
            <a:fld id="{D26031F1-E8A7-4580-A2F6-45C2CDAA63E8}" type="slidenum">
              <a:rPr lang="uk-UA" altLang="ru-RU"/>
              <a:pPr/>
              <a:t>‹#›</a:t>
            </a:fld>
            <a:endParaRPr lang="uk-UA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35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4448945" y="1557338"/>
            <a:ext cx="4536306" cy="120032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uk-UA" altLang="ru-RU" sz="12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Фурман Роман Сергійович</a:t>
            </a:r>
            <a:endParaRPr lang="uk-UA" altLang="ru-RU" sz="1400" b="1" u="sng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(прізвище, ім’я, по батькові)</a:t>
            </a: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Директор </a:t>
            </a:r>
            <a:r>
              <a:rPr lang="uk-UA" altLang="ru-RU" sz="1400" b="1" u="sng" dirty="0">
                <a:solidFill>
                  <a:srgbClr val="800000"/>
                </a:solidFill>
                <a:latin typeface="Times New Roman" panose="02020603050405020304" pitchFamily="18" charset="0"/>
              </a:rPr>
              <a:t>департаменту житлового господарства</a:t>
            </a: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(посада</a:t>
            </a:r>
            <a:r>
              <a:rPr lang="uk-UA" altLang="ru-RU" sz="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)</a:t>
            </a:r>
          </a:p>
          <a:p>
            <a:pPr algn="r" eaLnBrk="1" hangingPunct="1"/>
            <a:endParaRPr lang="uk-UA" altLang="ru-RU" sz="8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016896" y="5373688"/>
            <a:ext cx="48969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 Погоджено:</a:t>
            </a:r>
            <a:r>
              <a:rPr lang="uk-UA" altLang="ru-RU" i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uk-UA" altLang="ru-RU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Заступник міського голови                          		               </a:t>
            </a:r>
            <a:r>
              <a:rPr lang="uk-UA" alt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Форманюк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М.В.</a:t>
            </a:r>
            <a:endParaRPr lang="uk-UA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4305300" y="6165850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Вінниця 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2018</a:t>
            </a:r>
            <a:endParaRPr lang="ru-RU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909" y="2636912"/>
            <a:ext cx="813690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КАРТА ПРІОРИТЕТІВ І ЦІЛЕЙ ПРОФЕСІЙНОЇ ДІЯЛЬНОСТІ  ____________________________________________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Департамент житлового господарства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11348"/>
              </p:ext>
            </p:extLst>
          </p:nvPr>
        </p:nvGraphicFramePr>
        <p:xfrm>
          <a:off x="704528" y="1268760"/>
          <a:ext cx="8136904" cy="5303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7906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2017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94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Забезпечення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належного стану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територій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багатоквартирних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комплексного капітального 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 територій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апітального ремонту та реконструкції контейнерних майданчиків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Висадка дерев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в 35 дворах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5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1000 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466945" y="357636"/>
            <a:ext cx="6984776" cy="648072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7081838" algn="l"/>
              </a:tabLst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Розвиток керівника та підрозділу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3652"/>
              </p:ext>
            </p:extLst>
          </p:nvPr>
        </p:nvGraphicFramePr>
        <p:xfrm>
          <a:off x="848544" y="1412776"/>
          <a:ext cx="7920880" cy="53321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63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4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307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Стратегічна ціль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ема навчання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ПІП,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посада спеціаліста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328"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 Прозорий відбір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виконавців робіт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 послуг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Проходження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навчання, участь у семінарах, тренінгах, тощо.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Здійснення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baseline="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закупівель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згідно ЗУ «Про публічні закупівлі»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Вивчення досвіду з питань 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енергоефективності та енергозбереження</a:t>
                      </a: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житлового фонду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Гречанюк С.О.-заступник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директора департаменту;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Ткачук С.М.-заступник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 начальник відділу капітального ремонту та розвитку житлового господарства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 Н.М.-начальник відділу-головний бухгалтер;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Осавелюк О.М.-начальник ПЕВ;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Матвієнко Т.А.-головний спеціаліст;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Білецька Т.С.-головний спеціаліст;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Кедись П.Г.-начальник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відділу поточного утримання будинків та прибудинкових територій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Копецька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В.С.-головний спеціаліст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Гречанюк С.О.-заступник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Ткачук С.М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 начальник відділу капітального ремонту та розвитку житлового господарства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6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56" y="2613566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24523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712640" y="980728"/>
            <a:ext cx="6408712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 підрозділу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4568" y="242088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Метою департаменту житлового господарства є з</a:t>
            </a:r>
            <a:r>
              <a:rPr lang="uk-UA" b="1" dirty="0" smtClean="0">
                <a:solidFill>
                  <a:srgbClr val="FF0000"/>
                </a:solidFill>
                <a:latin typeface="+mn-lt"/>
              </a:rPr>
              <a:t>абезпечення </a:t>
            </a:r>
            <a:r>
              <a:rPr lang="uk-UA" b="1" dirty="0">
                <a:solidFill>
                  <a:srgbClr val="FF0000"/>
                </a:solidFill>
                <a:latin typeface="+mn-lt"/>
              </a:rPr>
              <a:t>реалізації державної політики щодо комплексного розвитку житлово-комунального господарства міста, з метою збереження та належного утримання житлового фонду та прибудинкових територій, а також з метою забезпечення населення якісними житлово-комунальними послугами.</a:t>
            </a:r>
            <a:endParaRPr lang="uk-UA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увати 65"/>
          <p:cNvGrpSpPr/>
          <p:nvPr/>
        </p:nvGrpSpPr>
        <p:grpSpPr>
          <a:xfrm>
            <a:off x="548644" y="1295449"/>
            <a:ext cx="8464626" cy="5012158"/>
            <a:chOff x="438808" y="720000"/>
            <a:chExt cx="8464626" cy="5012158"/>
          </a:xfrm>
        </p:grpSpPr>
        <p:cxnSp>
          <p:nvCxnSpPr>
            <p:cNvPr id="4107" name="AutoShape 13"/>
            <p:cNvCxnSpPr>
              <a:cxnSpLocks noChangeShapeType="1"/>
              <a:endCxn id="62" idx="1"/>
            </p:cNvCxnSpPr>
            <p:nvPr/>
          </p:nvCxnSpPr>
          <p:spPr bwMode="auto">
            <a:xfrm flipH="1">
              <a:off x="1212808" y="3213906"/>
              <a:ext cx="9681" cy="114787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24" name="AutoShape 31"/>
            <p:cNvCxnSpPr>
              <a:cxnSpLocks noChangeShapeType="1"/>
              <a:stCxn id="47" idx="2"/>
            </p:cNvCxnSpPr>
            <p:nvPr/>
          </p:nvCxnSpPr>
          <p:spPr bwMode="auto">
            <a:xfrm>
              <a:off x="8201434" y="4060825"/>
              <a:ext cx="7405" cy="32739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Полілінія 143"/>
            <p:cNvSpPr/>
            <p:nvPr/>
          </p:nvSpPr>
          <p:spPr>
            <a:xfrm>
              <a:off x="4162425" y="1657350"/>
              <a:ext cx="0" cy="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4136" name="AutoShape 34"/>
            <p:cNvCxnSpPr>
              <a:cxnSpLocks noChangeShapeType="1"/>
              <a:stCxn id="138" idx="2"/>
            </p:cNvCxnSpPr>
            <p:nvPr/>
          </p:nvCxnSpPr>
          <p:spPr bwMode="auto">
            <a:xfrm flipH="1">
              <a:off x="4994313" y="4909277"/>
              <a:ext cx="1" cy="31639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AutoShape 2"/>
            <p:cNvSpPr>
              <a:spLocks noChangeArrowheads="1"/>
            </p:cNvSpPr>
            <p:nvPr/>
          </p:nvSpPr>
          <p:spPr bwMode="auto">
            <a:xfrm>
              <a:off x="7499434" y="2440825"/>
              <a:ext cx="1404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планово –економічного відділу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AutoShape 2"/>
            <p:cNvSpPr>
              <a:spLocks noChangeArrowheads="1"/>
            </p:cNvSpPr>
            <p:nvPr/>
          </p:nvSpPr>
          <p:spPr bwMode="auto">
            <a:xfrm>
              <a:off x="5612650" y="2448000"/>
              <a:ext cx="172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бухгалтерського обліку та фінансової звітності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AutoShape 33"/>
            <p:cNvSpPr>
              <a:spLocks noChangeArrowheads="1"/>
            </p:cNvSpPr>
            <p:nvPr/>
          </p:nvSpPr>
          <p:spPr bwMode="auto">
            <a:xfrm rot="5400000">
              <a:off x="6258141" y="4081277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AutoShape 23"/>
            <p:cNvCxnSpPr>
              <a:cxnSpLocks noChangeShapeType="1"/>
            </p:cNvCxnSpPr>
            <p:nvPr/>
          </p:nvCxnSpPr>
          <p:spPr bwMode="auto">
            <a:xfrm>
              <a:off x="6539202" y="4068000"/>
              <a:ext cx="0" cy="33866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AutoShape 33"/>
            <p:cNvSpPr>
              <a:spLocks noChangeArrowheads="1"/>
            </p:cNvSpPr>
            <p:nvPr/>
          </p:nvSpPr>
          <p:spPr bwMode="auto">
            <a:xfrm rot="5400000">
              <a:off x="959565" y="3841026"/>
              <a:ext cx="506486" cy="1548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 – 2 </a:t>
              </a:r>
              <a:r>
                <a:rPr lang="uk-UA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чол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AutoShape 33"/>
            <p:cNvSpPr>
              <a:spLocks noChangeArrowheads="1"/>
            </p:cNvSpPr>
            <p:nvPr/>
          </p:nvSpPr>
          <p:spPr bwMode="auto">
            <a:xfrm rot="5400000">
              <a:off x="2769464" y="4634158"/>
              <a:ext cx="540000" cy="1655999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 – 3 </a:t>
              </a:r>
              <a:r>
                <a:rPr lang="uk-UA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чол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38" name="AutoShape 11"/>
            <p:cNvSpPr>
              <a:spLocks noChangeArrowheads="1"/>
            </p:cNvSpPr>
            <p:nvPr/>
          </p:nvSpPr>
          <p:spPr bwMode="auto">
            <a:xfrm>
              <a:off x="4171747" y="4326257"/>
              <a:ext cx="1645133" cy="58302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AutoShape 23"/>
            <p:cNvCxnSpPr>
              <a:cxnSpLocks noChangeShapeType="1"/>
              <a:stCxn id="113" idx="2"/>
            </p:cNvCxnSpPr>
            <p:nvPr/>
          </p:nvCxnSpPr>
          <p:spPr bwMode="auto">
            <a:xfrm>
              <a:off x="3039464" y="4868269"/>
              <a:ext cx="0" cy="3574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AutoShape 11"/>
            <p:cNvSpPr>
              <a:spLocks noChangeArrowheads="1"/>
            </p:cNvSpPr>
            <p:nvPr/>
          </p:nvSpPr>
          <p:spPr bwMode="auto">
            <a:xfrm>
              <a:off x="2211464" y="4328269"/>
              <a:ext cx="1656000" cy="54000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36000" rIns="0" bIns="3600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AutoShape 13"/>
            <p:cNvCxnSpPr>
              <a:cxnSpLocks noChangeShapeType="1"/>
            </p:cNvCxnSpPr>
            <p:nvPr/>
          </p:nvCxnSpPr>
          <p:spPr bwMode="auto">
            <a:xfrm flipH="1">
              <a:off x="3081338" y="3986696"/>
              <a:ext cx="793" cy="3600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2"/>
            <p:cNvSpPr>
              <a:spLocks noChangeArrowheads="1"/>
            </p:cNvSpPr>
            <p:nvPr/>
          </p:nvSpPr>
          <p:spPr bwMode="auto">
            <a:xfrm>
              <a:off x="2271338" y="2448000"/>
              <a:ext cx="1620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поточного утримання будинків та прибудинкових територій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AutoShape 2"/>
            <p:cNvSpPr>
              <a:spLocks noChangeArrowheads="1"/>
            </p:cNvSpPr>
            <p:nvPr/>
          </p:nvSpPr>
          <p:spPr bwMode="auto">
            <a:xfrm>
              <a:off x="2193814" y="1445642"/>
              <a:ext cx="1764000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3" name="AutoShape 23"/>
            <p:cNvCxnSpPr>
              <a:cxnSpLocks noChangeShapeType="1"/>
            </p:cNvCxnSpPr>
            <p:nvPr/>
          </p:nvCxnSpPr>
          <p:spPr bwMode="auto">
            <a:xfrm>
              <a:off x="3075814" y="11520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23"/>
            <p:cNvCxnSpPr>
              <a:cxnSpLocks noChangeShapeType="1"/>
              <a:endCxn id="79" idx="0"/>
            </p:cNvCxnSpPr>
            <p:nvPr/>
          </p:nvCxnSpPr>
          <p:spPr bwMode="auto">
            <a:xfrm flipH="1">
              <a:off x="4848544" y="1152000"/>
              <a:ext cx="21022" cy="1296001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23"/>
            <p:cNvCxnSpPr>
              <a:cxnSpLocks noChangeShapeType="1"/>
            </p:cNvCxnSpPr>
            <p:nvPr/>
          </p:nvCxnSpPr>
          <p:spPr bwMode="auto">
            <a:xfrm>
              <a:off x="6539202" y="1152000"/>
              <a:ext cx="0" cy="1288825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3"/>
            <p:cNvCxnSpPr>
              <a:cxnSpLocks noChangeShapeType="1"/>
            </p:cNvCxnSpPr>
            <p:nvPr/>
          </p:nvCxnSpPr>
          <p:spPr bwMode="auto">
            <a:xfrm>
              <a:off x="8208839" y="1152000"/>
              <a:ext cx="18826" cy="1301258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AutoShape 2"/>
            <p:cNvSpPr>
              <a:spLocks noChangeArrowheads="1"/>
            </p:cNvSpPr>
            <p:nvPr/>
          </p:nvSpPr>
          <p:spPr bwMode="auto">
            <a:xfrm>
              <a:off x="1035610" y="720000"/>
              <a:ext cx="7499549" cy="432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t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Директор Департаменту </a:t>
              </a:r>
              <a:r>
                <a:rPr lang="uk-UA" sz="1600" b="1" dirty="0">
                  <a:solidFill>
                    <a:schemeClr val="bg1"/>
                  </a:solidFill>
                  <a:latin typeface="+mj-lt"/>
                </a:rPr>
                <a:t>житлового </a:t>
              </a: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03" name="AutoShape 23"/>
            <p:cNvCxnSpPr>
              <a:cxnSpLocks noChangeShapeType="1"/>
              <a:stCxn id="80" idx="2"/>
              <a:endCxn id="52" idx="0"/>
            </p:cNvCxnSpPr>
            <p:nvPr/>
          </p:nvCxnSpPr>
          <p:spPr bwMode="auto">
            <a:xfrm>
              <a:off x="3075814" y="2201642"/>
              <a:ext cx="5524" cy="246358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AutoShape 2"/>
            <p:cNvSpPr>
              <a:spLocks noChangeArrowheads="1"/>
            </p:cNvSpPr>
            <p:nvPr/>
          </p:nvSpPr>
          <p:spPr bwMode="auto">
            <a:xfrm>
              <a:off x="4171747" y="2448001"/>
              <a:ext cx="1353593" cy="153780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+mj-lt"/>
                </a:rPr>
                <a:t>Н</a:t>
              </a: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ачальник відділу з обліку та розподілу житла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5" name="Округлений прямокутник 12"/>
          <p:cNvSpPr/>
          <p:nvPr/>
        </p:nvSpPr>
        <p:spPr>
          <a:xfrm>
            <a:off x="1397236" y="44881"/>
            <a:ext cx="7344816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підрозділу у графічному вигляді</a:t>
            </a:r>
            <a:endPara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AutoShape 33"/>
          <p:cNvSpPr>
            <a:spLocks noChangeArrowheads="1"/>
          </p:cNvSpPr>
          <p:nvPr/>
        </p:nvSpPr>
        <p:spPr bwMode="auto">
          <a:xfrm rot="5400000">
            <a:off x="4745959" y="5202846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59" name="AutoShape 33"/>
          <p:cNvSpPr>
            <a:spLocks noChangeArrowheads="1"/>
          </p:cNvSpPr>
          <p:nvPr/>
        </p:nvSpPr>
        <p:spPr bwMode="auto">
          <a:xfrm rot="5400000">
            <a:off x="7915270" y="4383937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>
            <a:off x="360792" y="2949812"/>
            <a:ext cx="1879028" cy="17034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36000" tIns="0" rIns="3600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 smtClean="0">
                <a:solidFill>
                  <a:schemeClr val="bg1"/>
                </a:solidFill>
                <a:latin typeface="+mj-lt"/>
              </a:rPr>
              <a:t>Заступник директора начальник відділу капітального ремонту та розвитку житлового господарства</a:t>
            </a:r>
            <a:endParaRPr lang="uk-UA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3" name="AutoShape 23"/>
          <p:cNvCxnSpPr>
            <a:cxnSpLocks noChangeShapeType="1"/>
            <a:endCxn id="37" idx="0"/>
          </p:cNvCxnSpPr>
          <p:nvPr/>
        </p:nvCxnSpPr>
        <p:spPr bwMode="auto">
          <a:xfrm flipH="1">
            <a:off x="1300306" y="1715109"/>
            <a:ext cx="1" cy="1234703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AutoShape 23"/>
          <p:cNvCxnSpPr>
            <a:cxnSpLocks noChangeShapeType="1"/>
          </p:cNvCxnSpPr>
          <p:nvPr/>
        </p:nvCxnSpPr>
        <p:spPr bwMode="auto">
          <a:xfrm>
            <a:off x="5057017" y="4555384"/>
            <a:ext cx="0" cy="338666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223695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3333" r="21242"/>
          <a:stretch/>
        </p:blipFill>
        <p:spPr>
          <a:xfrm>
            <a:off x="3228478" y="2922552"/>
            <a:ext cx="1927632" cy="195368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554" y="3501008"/>
            <a:ext cx="2205687" cy="2070514"/>
          </a:xfrm>
          <a:prstGeom prst="rect">
            <a:avLst/>
          </a:prstGeom>
        </p:spPr>
      </p:pic>
      <p:sp>
        <p:nvSpPr>
          <p:cNvPr id="4" name="Округлений прямокутник 12"/>
          <p:cNvSpPr/>
          <p:nvPr/>
        </p:nvSpPr>
        <p:spPr>
          <a:xfrm>
            <a:off x="703835" y="4876236"/>
            <a:ext cx="3023740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капітальний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ремонт із заміною віконних блоків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в </a:t>
            </a:r>
            <a:r>
              <a:rPr lang="ru-RU" sz="1600" b="1" dirty="0" err="1">
                <a:solidFill>
                  <a:srgbClr val="C00000"/>
                </a:solidFill>
              </a:rPr>
              <a:t>місцях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загального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користування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на енергоефективні в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47 будинках</a:t>
            </a: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6249529" y="1287102"/>
            <a:ext cx="2448272" cy="194406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Проведено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капітальний ремонт з частковим утепленням фасадів на 24 будинках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2017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72" name="Округлений прямокутник 12"/>
          <p:cNvSpPr/>
          <p:nvPr/>
        </p:nvSpPr>
        <p:spPr>
          <a:xfrm>
            <a:off x="699313" y="1052736"/>
            <a:ext cx="2841857" cy="1567748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Виконано капітальний ремонт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конструктивних елементів в 312 будинках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(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47,962 млн.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.)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Залучено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мешканців 6,7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млн.грн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4191441" y="5076465"/>
            <a:ext cx="2768368" cy="1440160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Улаштовані світлодіодні лампи в 16 будинках, що дає економію електроенергії </a:t>
            </a:r>
          </a:p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д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о 65 %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8" r="51955"/>
          <a:stretch/>
        </p:blipFill>
        <p:spPr>
          <a:xfrm>
            <a:off x="4470924" y="878378"/>
            <a:ext cx="1514517" cy="2297889"/>
          </a:xfrm>
          <a:prstGeom prst="rect">
            <a:avLst/>
          </a:prstGeom>
        </p:spPr>
      </p:pic>
      <p:pic>
        <p:nvPicPr>
          <p:cNvPr id="10" name="Рисунок 9" descr="C:\Users\chistyakov\Desktop\Щотиждневий звіт 2.11\IMG-43891cb0d0799384c436e814ff4a58aa-V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90" y="2885520"/>
            <a:ext cx="2511318" cy="1675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25566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12"/>
          <p:cNvSpPr/>
          <p:nvPr/>
        </p:nvSpPr>
        <p:spPr>
          <a:xfrm>
            <a:off x="548497" y="2872469"/>
            <a:ext cx="2868449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поточний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– 18,7 </a:t>
            </a:r>
            <a:r>
              <a:rPr lang="uk-UA" sz="1600" b="1" dirty="0" err="1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(199 дворів)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2017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31" name="Округлений прямокутник 12"/>
          <p:cNvSpPr/>
          <p:nvPr/>
        </p:nvSpPr>
        <p:spPr>
          <a:xfrm>
            <a:off x="6498517" y="1107587"/>
            <a:ext cx="3168353" cy="187220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капітальний ремонт на 80 ліфтах з улаштуванням безпровідної диспетчеризації. Станом на 1.01.2018р.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диспетчеризовано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241 ліфтів </a:t>
            </a:r>
          </a:p>
        </p:txBody>
      </p:sp>
      <p:sp>
        <p:nvSpPr>
          <p:cNvPr id="27" name="Округлений прямокутник 12"/>
          <p:cNvSpPr/>
          <p:nvPr/>
        </p:nvSpPr>
        <p:spPr>
          <a:xfrm>
            <a:off x="3863562" y="3517660"/>
            <a:ext cx="2156543" cy="119311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Влаштовано 430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паркомісць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, в тому числі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620099" y="1081164"/>
            <a:ext cx="2852494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Виконано капітальний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</a:t>
            </a:r>
            <a:r>
              <a:rPr lang="uk-UA" sz="1600" b="1" dirty="0" smtClean="0">
                <a:solidFill>
                  <a:srgbClr val="FF0000"/>
                </a:solidFill>
                <a:cs typeface="Times New Roman" pitchFamily="18" charset="0"/>
              </a:rPr>
              <a:t>–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43,8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тис.кв.м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(66 дворів) – 153 % від плану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498" y="3140968"/>
            <a:ext cx="2908655" cy="3528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76" y="4608512"/>
            <a:ext cx="2747797" cy="20608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9719" y="1171718"/>
            <a:ext cx="2811672" cy="1969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5164" y="4927821"/>
            <a:ext cx="2100782" cy="161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187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141" y="992386"/>
            <a:ext cx="2559827" cy="2138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59" y="2383596"/>
            <a:ext cx="3215045" cy="2067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круглений прямокутник 12"/>
          <p:cNvSpPr/>
          <p:nvPr/>
        </p:nvSpPr>
        <p:spPr>
          <a:xfrm>
            <a:off x="6168237" y="1193675"/>
            <a:ext cx="2379464" cy="19109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Станом на 1.01.2018р.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підписано 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еморандум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співпрацю та взаєморозуміння з 10 управлінськими компаніями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та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80 ОСББ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2017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34" name="Округлений прямокутник 12"/>
          <p:cNvSpPr/>
          <p:nvPr/>
        </p:nvSpPr>
        <p:spPr>
          <a:xfrm>
            <a:off x="594512" y="1599591"/>
            <a:ext cx="3495093" cy="78949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Забезпечено належне утримання 1595 житлових будинків та прибудинкових територій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690" y="4149080"/>
            <a:ext cx="2599743" cy="1949807"/>
          </a:xfrm>
          <a:prstGeom prst="rect">
            <a:avLst/>
          </a:prstGeom>
        </p:spPr>
      </p:pic>
      <p:sp>
        <p:nvSpPr>
          <p:cNvPr id="15" name="Округлений прямокутник 12"/>
          <p:cNvSpPr/>
          <p:nvPr/>
        </p:nvSpPr>
        <p:spPr>
          <a:xfrm>
            <a:off x="4664968" y="3131869"/>
            <a:ext cx="4425465" cy="933513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Забезпечений безперешкодний доступ (влаштовані пандуси) для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маломобільних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груп населення та людей з інвалідністю 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 10 під'їздах житлових будинків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328" y="4840119"/>
            <a:ext cx="2568352" cy="192626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Округлений прямокутник 12"/>
          <p:cNvSpPr/>
          <p:nvPr/>
        </p:nvSpPr>
        <p:spPr>
          <a:xfrm>
            <a:off x="1139673" y="4401963"/>
            <a:ext cx="5351017" cy="83308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tabLst>
                <a:tab pos="457200" algn="l"/>
              </a:tabLst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Забезпечено висадку 336 </a:t>
            </a: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саджанців відповідно до</a:t>
            </a:r>
          </a:p>
          <a:p>
            <a:pPr lvl="0" algn="ctr">
              <a:tabLst>
                <a:tab pos="457200" algn="l"/>
              </a:tabLst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вимог до робіт з вуличної посадки дерев та чагарників у м. </a:t>
            </a: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Вінниця на прибудинкових територіях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656155" y="260648"/>
            <a:ext cx="6840760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Визначення проблемних питань підрозділу та надання пропозицій щодо їх вирішення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970374"/>
              </p:ext>
            </p:extLst>
          </p:nvPr>
        </p:nvGraphicFramePr>
        <p:xfrm>
          <a:off x="632520" y="1556792"/>
          <a:ext cx="8352928" cy="492187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05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8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63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Проблемне питання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Причина виникнення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Пропозиції по усуненню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295"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Зменшення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кількості послуг з утримання будинку, які надають ЖЕП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Конфлікт інтересів між співвласниками будинків щодо утримання прибудинкової території спільного користування (спортивні, дитячі, контейнерні майданчики, тощо)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 благоустроєні прибудинкові території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Збільшення собівартості послуг з утримання будинків (підвищення мінімальної заробітної плати, вартості енергоносіїв та матеріалів)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Відсутність визначення чітких меж прибудинкових територій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Недостатній рівень благоустрою прибудинкових територій при забудові житлових будинків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Реалізація ЗУ «Про особливості здійснення права власності у багатоквартирному будинку»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Виготовлення землевпорядної документації та розподіл кварталів</a:t>
                      </a: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проведення комплексного капітального ремонту прибудинкових територій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965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Незадовільний технічний стан                     ліфтового господарства (58% ліфтів відпрацювали понад 25р.)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Обмежене фінансування. З міського бюджету в межах до 10% від потреби.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робіт з капітального 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ліфтів;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робіт з модернізації,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реконструкції,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заміни ліфтів.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4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729414"/>
              </p:ext>
            </p:extLst>
          </p:nvPr>
        </p:nvGraphicFramePr>
        <p:xfrm>
          <a:off x="776536" y="1556792"/>
          <a:ext cx="8136904" cy="4206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652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 ціль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Завдання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очікуваного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2020 року)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3726">
                <a:tc>
                  <a:txBody>
                    <a:bodyPr/>
                    <a:lstStyle/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 належного стану прибудинкових територій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Реформування житлової галузі міста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Продовження проведення комплексного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капітального ремонту прибудинкових територій </a:t>
                      </a:r>
                      <a:r>
                        <a:rPr lang="uk-UA" sz="1200" i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(в межах видатків  міського бюджету)</a:t>
                      </a:r>
                      <a:r>
                        <a:rPr lang="ru-RU" sz="1200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: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35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noProof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+mn-lt"/>
                          <a:cs typeface="Times New Roman" pitchFamily="18" charset="0"/>
                        </a:rPr>
                        <a:t>Реалізація закону України «Про особливості здійснення права власності у багатоквартирному будинку»</a:t>
                      </a:r>
                      <a:endParaRPr lang="uk-UA" sz="1200" noProof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2020р.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2018р.-2020р.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Округлений прямокутник 12"/>
          <p:cNvSpPr/>
          <p:nvPr/>
        </p:nvSpPr>
        <p:spPr>
          <a:xfrm>
            <a:off x="1712640" y="260648"/>
            <a:ext cx="640871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Стратегічні цілі до 2020 року</a:t>
            </a:r>
          </a:p>
        </p:txBody>
      </p:sp>
    </p:spTree>
    <p:extLst>
      <p:ext uri="{BB962C8B-B14F-4D97-AF65-F5344CB8AC3E}">
        <p14:creationId xmlns:p14="http://schemas.microsoft.com/office/powerpoint/2010/main" val="353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139845"/>
              </p:ext>
            </p:extLst>
          </p:nvPr>
        </p:nvGraphicFramePr>
        <p:xfrm>
          <a:off x="704528" y="1268760"/>
          <a:ext cx="8064896" cy="536063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1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9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3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2017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окращення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технічного стану та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підвищення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енергоефективності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житлових 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належного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рівня поточної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експлуатації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житлового фонду  у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відповідності до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вимог нормативів </a:t>
                      </a:r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 капітального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ремонту  та реконструкції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житлового фонду  на суму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28,985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млн. грн.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згідно Порядку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проведення капітального ремонту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багатоквартирних житлових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будинків та об’єктів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благоустрою прибудинкових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територій м. Вінниці</a:t>
                      </a:r>
                      <a:r>
                        <a:rPr kumimoji="0" lang="uk-UA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100% виконання управлінськими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компаніями, що підписали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меморандум про співпрацю та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взаєморозуміння, плану поточного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ремонту житлового фонду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7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млн.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11,985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35 %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45 %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937939-C32A-46B2-983C-D03CE43FC1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867F90-5764-42BC-882C-91E83A6B62E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7B28B5-B41A-463D-B010-999293CA99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27629</TotalTime>
  <Words>1021</Words>
  <Application>Microsoft Office PowerPoint</Application>
  <PresentationFormat>Лист A4 (210x297 мм)</PresentationFormat>
  <Paragraphs>286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Вінницька міська рада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Опалінський Віктор Вячеславович</dc:creator>
  <cp:lastModifiedBy>Хартник Марія Михайлівна</cp:lastModifiedBy>
  <cp:revision>1600</cp:revision>
  <cp:lastPrinted>2017-01-10T07:58:37Z</cp:lastPrinted>
  <dcterms:created xsi:type="dcterms:W3CDTF">2011-02-24T13:45:13Z</dcterms:created>
  <dcterms:modified xsi:type="dcterms:W3CDTF">2020-06-30T12:39:38Z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dlc_DocIdItemGuid">
    <vt:lpwstr>179e483b-0a1f-47f0-b6d8-3aebeb274d4d</vt:lpwstr>
  </property>
</Properties>
</file>