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4"/>
  </p:sldMasterIdLst>
  <p:notesMasterIdLst>
    <p:notesMasterId r:id="rId16"/>
  </p:notesMasterIdLst>
  <p:handoutMasterIdLst>
    <p:handoutMasterId r:id="rId17"/>
  </p:handoutMasterIdLst>
  <p:sldIdLst>
    <p:sldId id="377" r:id="rId5"/>
    <p:sldId id="555" r:id="rId6"/>
    <p:sldId id="563" r:id="rId7"/>
    <p:sldId id="552" r:id="rId8"/>
    <p:sldId id="556" r:id="rId9"/>
    <p:sldId id="557" r:id="rId10"/>
    <p:sldId id="558" r:id="rId11"/>
    <p:sldId id="561" r:id="rId12"/>
    <p:sldId id="562" r:id="rId13"/>
    <p:sldId id="559" r:id="rId14"/>
    <p:sldId id="560" r:id="rId15"/>
  </p:sldIdLst>
  <p:sldSz cx="9906000" cy="6858000" type="A4"/>
  <p:notesSz cx="6742113" cy="9872663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00"/>
    <a:srgbClr val="FADAF6"/>
    <a:srgbClr val="FFCE33"/>
    <a:srgbClr val="800000"/>
    <a:srgbClr val="FAC2D6"/>
    <a:srgbClr val="AC8C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04" autoAdjust="0"/>
    <p:restoredTop sz="95591" autoAdjust="0"/>
  </p:normalViewPr>
  <p:slideViewPr>
    <p:cSldViewPr>
      <p:cViewPr varScale="1">
        <p:scale>
          <a:sx n="88" d="100"/>
          <a:sy n="88" d="100"/>
        </p:scale>
        <p:origin x="1056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84" y="336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819525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0A76B53-3D65-4C38-8D18-E4BF917F3826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19525" y="9377363"/>
            <a:ext cx="2921000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EF9882FB-C9F6-4D49-A3A2-8200876877EB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443279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3713"/>
          </a:xfrm>
          <a:prstGeom prst="rect">
            <a:avLst/>
          </a:prstGeom>
        </p:spPr>
        <p:txBody>
          <a:bodyPr vert="horz" lIns="94924" tIns="47462" rIns="94924" bIns="474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19525" y="0"/>
            <a:ext cx="2921000" cy="493713"/>
          </a:xfrm>
          <a:prstGeom prst="rect">
            <a:avLst/>
          </a:prstGeom>
        </p:spPr>
        <p:txBody>
          <a:bodyPr vert="horz" lIns="94924" tIns="47462" rIns="94924" bIns="474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AD5157F0-2FD7-4FEB-8C11-D16CA06E4A83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96913" y="739775"/>
            <a:ext cx="53482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24" tIns="47462" rIns="94924" bIns="47462" rtlCol="0" anchor="ctr"/>
          <a:lstStyle/>
          <a:p>
            <a:pPr lvl="0"/>
            <a:endParaRPr lang="uk-UA" noProof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4688" y="4689475"/>
            <a:ext cx="5392737" cy="4443413"/>
          </a:xfrm>
          <a:prstGeom prst="rect">
            <a:avLst/>
          </a:prstGeom>
        </p:spPr>
        <p:txBody>
          <a:bodyPr vert="horz" lIns="94924" tIns="47462" rIns="94924" bIns="47462" rtlCol="0">
            <a:normAutofit/>
          </a:bodyPr>
          <a:lstStyle/>
          <a:p>
            <a:pPr lvl="0"/>
            <a:r>
              <a:rPr lang="uk-UA" noProof="0" smtClean="0"/>
              <a:t>Зразок тексту</a:t>
            </a:r>
          </a:p>
          <a:p>
            <a:pPr lvl="1"/>
            <a:r>
              <a:rPr lang="uk-UA" noProof="0" smtClean="0"/>
              <a:t>Другий рівень</a:t>
            </a:r>
          </a:p>
          <a:p>
            <a:pPr lvl="2"/>
            <a:r>
              <a:rPr lang="uk-UA" noProof="0" smtClean="0"/>
              <a:t>Третій рівень</a:t>
            </a:r>
          </a:p>
          <a:p>
            <a:pPr lvl="3"/>
            <a:r>
              <a:rPr lang="uk-UA" noProof="0" smtClean="0"/>
              <a:t>Четвертий рівень</a:t>
            </a:r>
          </a:p>
          <a:p>
            <a:pPr lvl="4"/>
            <a:r>
              <a:rPr lang="uk-UA" noProof="0" smtClean="0"/>
              <a:t>П'ятий рівень</a:t>
            </a:r>
            <a:endParaRPr lang="uk-UA" noProof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21000" cy="493712"/>
          </a:xfrm>
          <a:prstGeom prst="rect">
            <a:avLst/>
          </a:prstGeom>
        </p:spPr>
        <p:txBody>
          <a:bodyPr vert="horz" lIns="94924" tIns="47462" rIns="94924" bIns="474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19525" y="9377363"/>
            <a:ext cx="2921000" cy="493712"/>
          </a:xfrm>
          <a:prstGeom prst="rect">
            <a:avLst/>
          </a:prstGeom>
        </p:spPr>
        <p:txBody>
          <a:bodyPr vert="horz" wrap="square" lIns="94924" tIns="47462" rIns="94924" bIns="47462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anose="020F0502020204030204" pitchFamily="34" charset="0"/>
              </a:defRPr>
            </a:lvl1pPr>
          </a:lstStyle>
          <a:p>
            <a:fld id="{5633E31D-B211-413E-A80E-9B358761D2F9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997212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199" y="1371600"/>
            <a:ext cx="89154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1485900" y="3331698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uk-UA" smtClean="0"/>
              <a:t>Зразок підзаголовка</a:t>
            </a:r>
            <a:endParaRPr lang="en-US"/>
          </a:p>
        </p:txBody>
      </p:sp>
      <p:sp>
        <p:nvSpPr>
          <p:cNvPr id="4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D62EB-BC34-4DFE-9023-21C43EB896CB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5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DE635D-FA85-448A-87FF-C219DEF1DA71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4009510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30A83-5823-4A41-8A8C-D2F9D96B25C9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5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4FA6B8-146B-409E-B28F-AD2D87F9F9A2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325082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35056-BD21-4931-94E8-C658DBAAA7C4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5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92341-B7BA-4772-A654-2C3FC1511320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3680055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5702B-1112-4FDD-817C-13F0080048AA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5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D8F008-7794-47C3-9150-C3A62CA66DDB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3936784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3550" y="609600"/>
            <a:ext cx="767715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733550" y="2507786"/>
            <a:ext cx="767715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4338D-D38B-421A-82E2-DDC7B8C921A6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0BD53-ED92-4DA5-A9AC-702C2681C53B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2702570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8BAD6-6BC5-4152-BFE9-0C7E000358AE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6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06381-F032-41CE-8936-E09D48AAB78E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046180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5032111" y="1535113"/>
            <a:ext cx="4378590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95300" y="2362201"/>
            <a:ext cx="4376870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5032111" y="2362201"/>
            <a:ext cx="4378590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7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88D36-6F61-4299-B75C-16CC46D6765D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8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F3BC5-6882-41BF-B989-5A2FB8E96540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416129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7078F-04BF-4394-B917-6C1389BD0CDF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4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26C59-ED9B-416D-AA81-6834E99B7C68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135964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51210-AE72-44E1-97AB-8809864FF512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53829-1672-42DA-826C-3A9900486F16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923048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95300" y="1524001"/>
            <a:ext cx="3259006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F3631-CF19-46CE-9417-B75C1EDBC0C3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6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E95D22-9C7D-4AB5-B715-72647BA2996C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691061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609600"/>
            <a:ext cx="59436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981200" y="1831975"/>
            <a:ext cx="59436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uk-UA" noProof="0" smtClean="0"/>
              <a:t>Клацніть піктограму, щоб додати зображення</a:t>
            </a:r>
            <a:endParaRPr lang="en-US" noProof="0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981200" y="1166787"/>
            <a:ext cx="59436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CDC0B-0852-4114-9064-95EE69062C9F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6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15CA6-92BE-4C22-8BAC-37B639C9FEF9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710868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1027" name="Місце для тексту 1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altLang="ru-RU" smtClean="0"/>
              <a:t>Зразок тексту</a:t>
            </a:r>
          </a:p>
          <a:p>
            <a:pPr lvl="1"/>
            <a:r>
              <a:rPr lang="uk-UA" altLang="ru-RU" smtClean="0"/>
              <a:t>Другий рівень</a:t>
            </a:r>
          </a:p>
          <a:p>
            <a:pPr lvl="2"/>
            <a:r>
              <a:rPr lang="uk-UA" altLang="ru-RU" smtClean="0"/>
              <a:t>Третій рівень</a:t>
            </a:r>
          </a:p>
          <a:p>
            <a:pPr lvl="3"/>
            <a:r>
              <a:rPr lang="uk-UA" altLang="ru-RU" smtClean="0"/>
              <a:t>Четвертий рівень</a:t>
            </a:r>
          </a:p>
          <a:p>
            <a:pPr lvl="4"/>
            <a:r>
              <a:rPr lang="uk-UA" altLang="ru-RU" smtClean="0"/>
              <a:t>П'ятий рівень</a:t>
            </a:r>
            <a:endParaRPr lang="en-US" altLang="ru-RU" smtClean="0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>
            <a:off x="495300" y="6416675"/>
            <a:ext cx="23114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0885030-9C8C-4213-B894-6DAEC0CABA78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>
            <a:off x="3384550" y="6416675"/>
            <a:ext cx="31369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8585200" y="6416675"/>
            <a:ext cx="825500" cy="36512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BCBCBC"/>
                </a:solidFill>
                <a:latin typeface="Times New Roman" panose="02020603050405020304" pitchFamily="18" charset="0"/>
              </a:defRPr>
            </a:lvl1pPr>
          </a:lstStyle>
          <a:p>
            <a:fld id="{D26031F1-E8A7-4580-A2F6-45C2CDAA63E8}" type="slidenum">
              <a:rPr lang="uk-UA" altLang="ru-RU"/>
              <a:pPr/>
              <a:t>‹#›</a:t>
            </a:fld>
            <a:endParaRPr lang="uk-UA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25" r:id="rId1"/>
    <p:sldLayoutId id="2147484226" r:id="rId2"/>
    <p:sldLayoutId id="2147484235" r:id="rId3"/>
    <p:sldLayoutId id="2147484227" r:id="rId4"/>
    <p:sldLayoutId id="2147484228" r:id="rId5"/>
    <p:sldLayoutId id="2147484229" r:id="rId6"/>
    <p:sldLayoutId id="2147484230" r:id="rId7"/>
    <p:sldLayoutId id="2147484231" r:id="rId8"/>
    <p:sldLayoutId id="2147484232" r:id="rId9"/>
    <p:sldLayoutId id="2147484233" r:id="rId10"/>
    <p:sldLayoutId id="214748423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anose="05020102010507070707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anose="05000000000000000000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anose="05040102010807070707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microsoft.com/office/2007/relationships/hdphoto" Target="../media/hdphoto1.wdp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36650" y="2781300"/>
            <a:ext cx="81375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КАРТА ПРІОРИТЕТІВ І ЦІЛЕЙ ПРОФЕСІЙНОЇ ДІЯЛЬНОСТІ ПОСАДОВОЇ ОСОБИ ОМС</a:t>
            </a:r>
          </a:p>
        </p:txBody>
      </p:sp>
      <p:sp>
        <p:nvSpPr>
          <p:cNvPr id="3075" name="TextBox 3"/>
          <p:cNvSpPr txBox="1">
            <a:spLocks noChangeArrowheads="1"/>
          </p:cNvSpPr>
          <p:nvPr/>
        </p:nvSpPr>
        <p:spPr bwMode="auto">
          <a:xfrm>
            <a:off x="4448945" y="1557338"/>
            <a:ext cx="4536306" cy="1200329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endParaRPr lang="uk-UA" altLang="ru-RU" sz="1200" b="1" dirty="0">
              <a:solidFill>
                <a:srgbClr val="800000"/>
              </a:solidFill>
              <a:latin typeface="Times New Roman" panose="02020603050405020304" pitchFamily="18" charset="0"/>
            </a:endParaRPr>
          </a:p>
          <a:p>
            <a:pPr algn="r" eaLnBrk="1" hangingPunct="1"/>
            <a:r>
              <a:rPr lang="uk-UA" altLang="ru-RU" sz="1400" b="1" u="sng" dirty="0" smtClean="0">
                <a:solidFill>
                  <a:srgbClr val="800000"/>
                </a:solidFill>
                <a:latin typeface="Times New Roman" panose="02020603050405020304" pitchFamily="18" charset="0"/>
              </a:rPr>
              <a:t>Фурман Роман Сергійович</a:t>
            </a:r>
            <a:endParaRPr lang="uk-UA" altLang="ru-RU" sz="1400" b="1" u="sng" dirty="0">
              <a:solidFill>
                <a:srgbClr val="800000"/>
              </a:solidFill>
              <a:latin typeface="Times New Roman" panose="02020603050405020304" pitchFamily="18" charset="0"/>
            </a:endParaRPr>
          </a:p>
          <a:p>
            <a:pPr algn="r" eaLnBrk="1" hangingPunct="1"/>
            <a:r>
              <a:rPr lang="uk-UA" altLang="ru-RU" sz="1200" b="1" dirty="0">
                <a:solidFill>
                  <a:srgbClr val="800000"/>
                </a:solidFill>
                <a:latin typeface="Times New Roman" panose="02020603050405020304" pitchFamily="18" charset="0"/>
              </a:rPr>
              <a:t>(прізвище, ім’я, по батькові)</a:t>
            </a:r>
          </a:p>
          <a:p>
            <a:pPr algn="r" eaLnBrk="1" hangingPunct="1"/>
            <a:r>
              <a:rPr lang="uk-UA" altLang="ru-RU" sz="1400" b="1" u="sng" dirty="0" smtClean="0">
                <a:solidFill>
                  <a:srgbClr val="800000"/>
                </a:solidFill>
                <a:latin typeface="Times New Roman" panose="02020603050405020304" pitchFamily="18" charset="0"/>
              </a:rPr>
              <a:t>В.о. директора </a:t>
            </a:r>
            <a:r>
              <a:rPr lang="uk-UA" altLang="ru-RU" sz="1400" b="1" u="sng" dirty="0">
                <a:solidFill>
                  <a:srgbClr val="800000"/>
                </a:solidFill>
                <a:latin typeface="Times New Roman" panose="02020603050405020304" pitchFamily="18" charset="0"/>
              </a:rPr>
              <a:t>департаменту житлового господарства</a:t>
            </a:r>
          </a:p>
          <a:p>
            <a:pPr algn="r" eaLnBrk="1" hangingPunct="1"/>
            <a:r>
              <a:rPr lang="uk-UA" altLang="ru-RU" sz="1200" b="1" dirty="0">
                <a:solidFill>
                  <a:srgbClr val="800000"/>
                </a:solidFill>
                <a:latin typeface="Times New Roman" panose="02020603050405020304" pitchFamily="18" charset="0"/>
              </a:rPr>
              <a:t>(посада</a:t>
            </a:r>
            <a:r>
              <a:rPr lang="uk-UA" altLang="ru-RU" sz="800" b="1" dirty="0">
                <a:solidFill>
                  <a:srgbClr val="800000"/>
                </a:solidFill>
                <a:latin typeface="Times New Roman" panose="02020603050405020304" pitchFamily="18" charset="0"/>
              </a:rPr>
              <a:t>)</a:t>
            </a:r>
          </a:p>
          <a:p>
            <a:pPr algn="r" eaLnBrk="1" hangingPunct="1"/>
            <a:endParaRPr lang="uk-UA" altLang="ru-RU" sz="800" b="1" dirty="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4016896" y="5373688"/>
            <a:ext cx="489691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         Погоджено:</a:t>
            </a:r>
            <a:r>
              <a:rPr lang="uk-UA" altLang="ru-RU" i="1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uk-UA" altLang="ru-RU" i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Перший заступник міського голови                          </a:t>
            </a:r>
            <a:r>
              <a:rPr lang="uk-UA" altLang="ru-RU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Ігор Корольчук</a:t>
            </a:r>
            <a:endParaRPr lang="uk-UA" altLang="ru-RU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4305300" y="6165850"/>
            <a:ext cx="1727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Вінниця </a:t>
            </a:r>
            <a:r>
              <a:rPr lang="uk-UA" altLang="ru-RU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2016</a:t>
            </a:r>
            <a:endParaRPr lang="ru-RU" altLang="ru-RU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2"/>
          <p:cNvSpPr/>
          <p:nvPr/>
        </p:nvSpPr>
        <p:spPr>
          <a:xfrm>
            <a:off x="1466945" y="357636"/>
            <a:ext cx="6984776" cy="648072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7081838" algn="l"/>
              </a:tabLst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VIII.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Розвиток керівника та підрозділу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407396"/>
              </p:ext>
            </p:extLst>
          </p:nvPr>
        </p:nvGraphicFramePr>
        <p:xfrm>
          <a:off x="704528" y="1413873"/>
          <a:ext cx="7920880" cy="51834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63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410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6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00200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Стратегічна ціль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lang="uk-UA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ема навчання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ПІП,</a:t>
                      </a:r>
                      <a:r>
                        <a:rPr lang="uk-UA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посада спеціаліста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2328">
                <a:tc>
                  <a:txBody>
                    <a:bodyPr/>
                    <a:lstStyle/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Проходження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навчання (тренінг)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Прозорий відбір</a:t>
                      </a:r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виконавців робіт</a:t>
                      </a: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та послуг</a:t>
                      </a: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Забезпечення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заходів з енергоефективності</a:t>
                      </a:r>
                    </a:p>
                    <a:p>
                      <a:pPr algn="l"/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житлового фонду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Ефективний менеджмент</a:t>
                      </a: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Тендерні закупівлі за бюджетні кошти </a:t>
                      </a: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Здійснення </a:t>
                      </a:r>
                      <a:r>
                        <a:rPr lang="uk-UA" sz="1200" b="1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енергоаудитів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наданням відповідних звітів</a:t>
                      </a:r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Директор департаменту та начальники відділів</a:t>
                      </a: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Ткач Н.М.-начальник відділу-головний бухгалтер;</a:t>
                      </a: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Осавелюк О.М.-начальник ПЕВ;</a:t>
                      </a: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Матвієнко Т.А.-головний спеціаліст;</a:t>
                      </a: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Копецька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В.С.-головний спеціаліст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066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6656" y="2613566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245235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2"/>
          <p:cNvSpPr/>
          <p:nvPr/>
        </p:nvSpPr>
        <p:spPr>
          <a:xfrm>
            <a:off x="1712640" y="980728"/>
            <a:ext cx="6408712" cy="576064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 підрозділу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64568" y="2420888"/>
            <a:ext cx="7920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dirty="0" smtClean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Метою департаменту житлового господарства є з</a:t>
            </a:r>
            <a:r>
              <a:rPr lang="uk-UA" b="1" dirty="0" smtClean="0">
                <a:solidFill>
                  <a:srgbClr val="FF0000"/>
                </a:solidFill>
                <a:latin typeface="+mn-lt"/>
              </a:rPr>
              <a:t>абезпечення </a:t>
            </a:r>
            <a:r>
              <a:rPr lang="uk-UA" b="1" dirty="0">
                <a:solidFill>
                  <a:srgbClr val="FF0000"/>
                </a:solidFill>
                <a:latin typeface="+mn-lt"/>
              </a:rPr>
              <a:t>реалізації державної політики щодо комплексного розвитку житлово-комунального господарства міста, з метою збереження та належного утримання житлового фонду та прибудинкових територій, а також з метою забезпечення населення якісними житлово-комунальними послугами.</a:t>
            </a:r>
            <a:endParaRPr lang="uk-UA" b="1" dirty="0">
              <a:solidFill>
                <a:srgbClr val="FF0000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35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Групувати 65"/>
          <p:cNvGrpSpPr/>
          <p:nvPr/>
        </p:nvGrpSpPr>
        <p:grpSpPr>
          <a:xfrm>
            <a:off x="599784" y="720000"/>
            <a:ext cx="8303650" cy="5934983"/>
            <a:chOff x="599784" y="720000"/>
            <a:chExt cx="8303650" cy="5934983"/>
          </a:xfrm>
        </p:grpSpPr>
        <p:sp>
          <p:nvSpPr>
            <p:cNvPr id="57" name="AutoShape 33"/>
            <p:cNvSpPr>
              <a:spLocks noChangeArrowheads="1"/>
            </p:cNvSpPr>
            <p:nvPr/>
          </p:nvSpPr>
          <p:spPr bwMode="auto">
            <a:xfrm rot="5400000">
              <a:off x="6448935" y="5826983"/>
              <a:ext cx="540000" cy="1116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vert270" lIns="0" tIns="0" r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Головний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спеціаліст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55" name="AutoShape 33"/>
            <p:cNvSpPr>
              <a:spLocks noChangeArrowheads="1"/>
            </p:cNvSpPr>
            <p:nvPr/>
          </p:nvSpPr>
          <p:spPr bwMode="auto">
            <a:xfrm rot="5400000">
              <a:off x="3803689" y="5812849"/>
              <a:ext cx="540000" cy="1116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vert270" lIns="0" tIns="0" r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Головний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спеціаліст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4107" name="AutoShape 13"/>
            <p:cNvCxnSpPr>
              <a:cxnSpLocks noChangeShapeType="1"/>
            </p:cNvCxnSpPr>
            <p:nvPr/>
          </p:nvCxnSpPr>
          <p:spPr bwMode="auto">
            <a:xfrm flipH="1">
              <a:off x="1373784" y="4013686"/>
              <a:ext cx="793" cy="287337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17" name="AutoShape 23"/>
            <p:cNvCxnSpPr>
              <a:cxnSpLocks noChangeShapeType="1"/>
            </p:cNvCxnSpPr>
            <p:nvPr/>
          </p:nvCxnSpPr>
          <p:spPr bwMode="auto">
            <a:xfrm>
              <a:off x="4595445" y="4068000"/>
              <a:ext cx="0" cy="30480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24" name="AutoShape 31"/>
            <p:cNvCxnSpPr>
              <a:cxnSpLocks noChangeShapeType="1"/>
              <a:stCxn id="47" idx="2"/>
              <a:endCxn id="135" idx="0"/>
            </p:cNvCxnSpPr>
            <p:nvPr/>
          </p:nvCxnSpPr>
          <p:spPr bwMode="auto">
            <a:xfrm>
              <a:off x="8201434" y="4060825"/>
              <a:ext cx="367545" cy="34584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5" name="AutoShape 33"/>
            <p:cNvSpPr>
              <a:spLocks noChangeArrowheads="1"/>
            </p:cNvSpPr>
            <p:nvPr/>
          </p:nvSpPr>
          <p:spPr bwMode="auto">
            <a:xfrm>
              <a:off x="8280979" y="4406666"/>
              <a:ext cx="576000" cy="1116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vert270" lIns="0" tIns="0" r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Головний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спеціаліст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4127" name="AutoShape 34"/>
            <p:cNvCxnSpPr>
              <a:cxnSpLocks noChangeShapeType="1"/>
              <a:stCxn id="47" idx="2"/>
            </p:cNvCxnSpPr>
            <p:nvPr/>
          </p:nvCxnSpPr>
          <p:spPr bwMode="auto">
            <a:xfrm flipH="1">
              <a:off x="7777163" y="4060825"/>
              <a:ext cx="424271" cy="364332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Полілінія 143"/>
            <p:cNvSpPr/>
            <p:nvPr/>
          </p:nvSpPr>
          <p:spPr>
            <a:xfrm>
              <a:off x="4162425" y="1657350"/>
              <a:ext cx="0" cy="0"/>
            </a:xfrm>
            <a:custGeom>
              <a:avLst/>
              <a:gdLst>
                <a:gd name="connsiteX0" fmla="*/ 0 w 0"/>
                <a:gd name="connsiteY0" fmla="*/ 0 h 0"/>
                <a:gd name="connsiteX1" fmla="*/ 0 w 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  <p:cxnSp>
          <p:nvCxnSpPr>
            <p:cNvPr id="4134" name="AutoShape 25"/>
            <p:cNvCxnSpPr>
              <a:cxnSpLocks noChangeShapeType="1"/>
              <a:stCxn id="138" idx="2"/>
              <a:endCxn id="56" idx="1"/>
            </p:cNvCxnSpPr>
            <p:nvPr/>
          </p:nvCxnSpPr>
          <p:spPr bwMode="auto">
            <a:xfrm>
              <a:off x="5405414" y="5832000"/>
              <a:ext cx="0" cy="282983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35" name="AutoShape 34"/>
            <p:cNvCxnSpPr>
              <a:cxnSpLocks noChangeShapeType="1"/>
              <a:stCxn id="138" idx="2"/>
              <a:endCxn id="55" idx="1"/>
            </p:cNvCxnSpPr>
            <p:nvPr/>
          </p:nvCxnSpPr>
          <p:spPr bwMode="auto">
            <a:xfrm flipH="1">
              <a:off x="4073689" y="5832000"/>
              <a:ext cx="1331725" cy="268849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36" name="AutoShape 34"/>
            <p:cNvCxnSpPr>
              <a:cxnSpLocks noChangeShapeType="1"/>
              <a:stCxn id="138" idx="2"/>
              <a:endCxn id="57" idx="1"/>
            </p:cNvCxnSpPr>
            <p:nvPr/>
          </p:nvCxnSpPr>
          <p:spPr bwMode="auto">
            <a:xfrm>
              <a:off x="5405414" y="5832000"/>
              <a:ext cx="1313521" cy="282983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" name="AutoShape 33"/>
            <p:cNvSpPr>
              <a:spLocks noChangeArrowheads="1"/>
            </p:cNvSpPr>
            <p:nvPr/>
          </p:nvSpPr>
          <p:spPr bwMode="auto">
            <a:xfrm>
              <a:off x="7501284" y="4412484"/>
              <a:ext cx="576000" cy="1116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vert270" lIns="0" tIns="0" r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Головний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спеціаліст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47" name="AutoShape 2"/>
            <p:cNvSpPr>
              <a:spLocks noChangeArrowheads="1"/>
            </p:cNvSpPr>
            <p:nvPr/>
          </p:nvSpPr>
          <p:spPr bwMode="auto">
            <a:xfrm>
              <a:off x="7499434" y="2440825"/>
              <a:ext cx="1404000" cy="1620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5">
                    <a:lumMod val="0"/>
                    <a:lumOff val="100000"/>
                  </a:schemeClr>
                </a:gs>
                <a:gs pos="35000">
                  <a:schemeClr val="accent5">
                    <a:lumMod val="0"/>
                    <a:lumOff val="100000"/>
                  </a:schemeClr>
                </a:gs>
                <a:gs pos="100000">
                  <a:schemeClr val="accent5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Начальник планово –економічного відділу</a:t>
              </a:r>
              <a:endParaRPr lang="uk-UA" sz="14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8" name="AutoShape 2"/>
            <p:cNvSpPr>
              <a:spLocks noChangeArrowheads="1"/>
            </p:cNvSpPr>
            <p:nvPr/>
          </p:nvSpPr>
          <p:spPr bwMode="auto">
            <a:xfrm>
              <a:off x="5612650" y="2448000"/>
              <a:ext cx="1728000" cy="1620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5">
                    <a:lumMod val="0"/>
                    <a:lumOff val="100000"/>
                  </a:schemeClr>
                </a:gs>
                <a:gs pos="35000">
                  <a:schemeClr val="accent5">
                    <a:lumMod val="0"/>
                    <a:lumOff val="100000"/>
                  </a:schemeClr>
                </a:gs>
                <a:gs pos="100000">
                  <a:schemeClr val="accent5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Начальник відділу бухгалтерського обліку та фінансової звітності</a:t>
              </a:r>
              <a:endParaRPr lang="uk-UA" sz="16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9" name="AutoShape 33"/>
            <p:cNvSpPr>
              <a:spLocks noChangeArrowheads="1"/>
            </p:cNvSpPr>
            <p:nvPr/>
          </p:nvSpPr>
          <p:spPr bwMode="auto">
            <a:xfrm rot="5400000">
              <a:off x="6301825" y="4124484"/>
              <a:ext cx="540000" cy="1116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vert270" lIns="0" tIns="0" r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Головний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спеціаліст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50" name="AutoShape 23"/>
            <p:cNvCxnSpPr>
              <a:cxnSpLocks noChangeShapeType="1"/>
            </p:cNvCxnSpPr>
            <p:nvPr/>
          </p:nvCxnSpPr>
          <p:spPr bwMode="auto">
            <a:xfrm>
              <a:off x="6539202" y="4101866"/>
              <a:ext cx="0" cy="30480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" name="AutoShape 2"/>
            <p:cNvSpPr>
              <a:spLocks noChangeArrowheads="1"/>
            </p:cNvSpPr>
            <p:nvPr/>
          </p:nvSpPr>
          <p:spPr bwMode="auto">
            <a:xfrm>
              <a:off x="4015701" y="2484000"/>
              <a:ext cx="1188000" cy="1620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5">
                    <a:lumMod val="0"/>
                    <a:lumOff val="100000"/>
                  </a:schemeClr>
                </a:gs>
                <a:gs pos="35000">
                  <a:schemeClr val="accent5">
                    <a:lumMod val="0"/>
                    <a:lumOff val="100000"/>
                  </a:schemeClr>
                </a:gs>
                <a:gs pos="100000">
                  <a:schemeClr val="accent5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Начальник відділу розвитку ОСББ</a:t>
              </a:r>
              <a:endParaRPr lang="uk-UA" sz="16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4" name="AutoShape 2"/>
            <p:cNvSpPr>
              <a:spLocks noChangeArrowheads="1"/>
            </p:cNvSpPr>
            <p:nvPr/>
          </p:nvSpPr>
          <p:spPr bwMode="auto">
            <a:xfrm>
              <a:off x="599784" y="2448000"/>
              <a:ext cx="1548000" cy="1620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5">
                    <a:lumMod val="0"/>
                    <a:lumOff val="100000"/>
                  </a:schemeClr>
                </a:gs>
                <a:gs pos="35000">
                  <a:schemeClr val="accent5">
                    <a:lumMod val="0"/>
                    <a:lumOff val="100000"/>
                  </a:schemeClr>
                </a:gs>
                <a:gs pos="100000">
                  <a:schemeClr val="accent5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Начальник відділу капітального ремонту та розвитку житлового господарства</a:t>
              </a:r>
              <a:endParaRPr lang="uk-UA" sz="16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6" name="AutoShape 33"/>
            <p:cNvSpPr>
              <a:spLocks noChangeArrowheads="1"/>
            </p:cNvSpPr>
            <p:nvPr/>
          </p:nvSpPr>
          <p:spPr bwMode="auto">
            <a:xfrm rot="5400000">
              <a:off x="5135414" y="5826983"/>
              <a:ext cx="540000" cy="1116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vert270" lIns="0" tIns="0" r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Головний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спеціаліст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2" name="AutoShape 33"/>
            <p:cNvSpPr>
              <a:spLocks noChangeArrowheads="1"/>
            </p:cNvSpPr>
            <p:nvPr/>
          </p:nvSpPr>
          <p:spPr bwMode="auto">
            <a:xfrm rot="5400000">
              <a:off x="1079181" y="4045423"/>
              <a:ext cx="540000" cy="1116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vert270" lIns="0" tIns="0" r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Головний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спеціаліст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3" name="AutoShape 33"/>
            <p:cNvSpPr>
              <a:spLocks noChangeArrowheads="1"/>
            </p:cNvSpPr>
            <p:nvPr/>
          </p:nvSpPr>
          <p:spPr bwMode="auto">
            <a:xfrm rot="5400000">
              <a:off x="1604365" y="4921837"/>
              <a:ext cx="540000" cy="1044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vert270" lIns="0" tIns="0" r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Головний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спеціаліст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4" name="AutoShape 33"/>
            <p:cNvSpPr>
              <a:spLocks noChangeArrowheads="1"/>
            </p:cNvSpPr>
            <p:nvPr/>
          </p:nvSpPr>
          <p:spPr bwMode="auto">
            <a:xfrm rot="5400000">
              <a:off x="2735839" y="4940158"/>
              <a:ext cx="540000" cy="1044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vert270" lIns="0" tIns="0" r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Головний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спеціаліст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5" name="AutoShape 33"/>
            <p:cNvSpPr>
              <a:spLocks noChangeArrowheads="1"/>
            </p:cNvSpPr>
            <p:nvPr/>
          </p:nvSpPr>
          <p:spPr bwMode="auto">
            <a:xfrm rot="5400000">
              <a:off x="3867313" y="4962559"/>
              <a:ext cx="540000" cy="1044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vert270" lIns="0" tIns="0" r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Головний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спеціаліст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0" name="AutoShape 33"/>
            <p:cNvSpPr>
              <a:spLocks noChangeArrowheads="1"/>
            </p:cNvSpPr>
            <p:nvPr/>
          </p:nvSpPr>
          <p:spPr bwMode="auto">
            <a:xfrm rot="5400000">
              <a:off x="4341159" y="4086116"/>
              <a:ext cx="540000" cy="1080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vert270" lIns="0" tIns="0" r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Головний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спеціаліст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138" name="AutoShape 11"/>
            <p:cNvSpPr>
              <a:spLocks noChangeArrowheads="1"/>
            </p:cNvSpPr>
            <p:nvPr/>
          </p:nvSpPr>
          <p:spPr bwMode="auto">
            <a:xfrm>
              <a:off x="4829414" y="5112000"/>
              <a:ext cx="1152000" cy="720000"/>
            </a:xfrm>
            <a:prstGeom prst="roundRect">
              <a:avLst>
                <a:gd name="adj" fmla="val 16667"/>
              </a:avLst>
            </a:prstGeom>
            <a:solidFill>
              <a:srgbClr val="F7964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lIns="0" tIns="0" rIns="0" bIns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Заступник начальника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відділу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71" name="AutoShape 34"/>
            <p:cNvCxnSpPr>
              <a:cxnSpLocks noChangeShapeType="1"/>
              <a:stCxn id="113" idx="2"/>
              <a:endCxn id="63" idx="1"/>
            </p:cNvCxnSpPr>
            <p:nvPr/>
          </p:nvCxnSpPr>
          <p:spPr bwMode="auto">
            <a:xfrm flipH="1">
              <a:off x="1874365" y="4868269"/>
              <a:ext cx="1165099" cy="305568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" name="AutoShape 23"/>
            <p:cNvCxnSpPr>
              <a:cxnSpLocks noChangeShapeType="1"/>
            </p:cNvCxnSpPr>
            <p:nvPr/>
          </p:nvCxnSpPr>
          <p:spPr bwMode="auto">
            <a:xfrm>
              <a:off x="3039464" y="4920872"/>
              <a:ext cx="0" cy="30480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4" name="AutoShape 31"/>
            <p:cNvCxnSpPr>
              <a:cxnSpLocks noChangeShapeType="1"/>
              <a:stCxn id="113" idx="2"/>
              <a:endCxn id="65" idx="1"/>
            </p:cNvCxnSpPr>
            <p:nvPr/>
          </p:nvCxnSpPr>
          <p:spPr bwMode="auto">
            <a:xfrm>
              <a:off x="3039464" y="4868269"/>
              <a:ext cx="1097849" cy="34629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3" name="AutoShape 11"/>
            <p:cNvSpPr>
              <a:spLocks noChangeArrowheads="1"/>
            </p:cNvSpPr>
            <p:nvPr/>
          </p:nvSpPr>
          <p:spPr bwMode="auto">
            <a:xfrm>
              <a:off x="2211464" y="4328269"/>
              <a:ext cx="1656000" cy="540000"/>
            </a:xfrm>
            <a:prstGeom prst="roundRect">
              <a:avLst>
                <a:gd name="adj" fmla="val 16667"/>
              </a:avLst>
            </a:prstGeom>
            <a:solidFill>
              <a:srgbClr val="F79646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lIns="0" tIns="36000" rIns="0" bIns="3600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Заступник начальника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відділу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78" name="AutoShape 13"/>
            <p:cNvCxnSpPr>
              <a:cxnSpLocks noChangeShapeType="1"/>
            </p:cNvCxnSpPr>
            <p:nvPr/>
          </p:nvCxnSpPr>
          <p:spPr bwMode="auto">
            <a:xfrm flipH="1">
              <a:off x="3081338" y="3986696"/>
              <a:ext cx="793" cy="36000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2" name="AutoShape 2"/>
            <p:cNvSpPr>
              <a:spLocks noChangeArrowheads="1"/>
            </p:cNvSpPr>
            <p:nvPr/>
          </p:nvSpPr>
          <p:spPr bwMode="auto">
            <a:xfrm>
              <a:off x="2271338" y="2448000"/>
              <a:ext cx="1620000" cy="1620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5">
                    <a:lumMod val="0"/>
                    <a:lumOff val="100000"/>
                  </a:schemeClr>
                </a:gs>
                <a:gs pos="35000">
                  <a:schemeClr val="accent5">
                    <a:lumMod val="0"/>
                    <a:lumOff val="100000"/>
                  </a:schemeClr>
                </a:gs>
                <a:gs pos="100000">
                  <a:schemeClr val="accent5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Начальник відділу поточного утримання будинків та прибудинкових територій</a:t>
              </a:r>
              <a:endParaRPr lang="uk-UA" sz="16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0" name="AutoShape 2"/>
            <p:cNvSpPr>
              <a:spLocks noChangeArrowheads="1"/>
            </p:cNvSpPr>
            <p:nvPr/>
          </p:nvSpPr>
          <p:spPr bwMode="auto">
            <a:xfrm>
              <a:off x="1378903" y="1440000"/>
              <a:ext cx="1764000" cy="756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Заступник директора</a:t>
              </a:r>
              <a:endParaRPr lang="uk-UA" sz="1400" b="1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83" name="AutoShape 23"/>
            <p:cNvCxnSpPr>
              <a:cxnSpLocks noChangeShapeType="1"/>
            </p:cNvCxnSpPr>
            <p:nvPr/>
          </p:nvCxnSpPr>
          <p:spPr bwMode="auto">
            <a:xfrm>
              <a:off x="2271338" y="1135200"/>
              <a:ext cx="0" cy="304800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" name="AutoShape 23"/>
            <p:cNvCxnSpPr>
              <a:cxnSpLocks noChangeShapeType="1"/>
            </p:cNvCxnSpPr>
            <p:nvPr/>
          </p:nvCxnSpPr>
          <p:spPr bwMode="auto">
            <a:xfrm>
              <a:off x="4595445" y="1135200"/>
              <a:ext cx="0" cy="304800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6" name="AutoShape 23"/>
            <p:cNvCxnSpPr>
              <a:cxnSpLocks noChangeShapeType="1"/>
            </p:cNvCxnSpPr>
            <p:nvPr/>
          </p:nvCxnSpPr>
          <p:spPr bwMode="auto">
            <a:xfrm>
              <a:off x="6539202" y="928825"/>
              <a:ext cx="0" cy="1512000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AutoShape 23"/>
            <p:cNvCxnSpPr>
              <a:cxnSpLocks noChangeShapeType="1"/>
            </p:cNvCxnSpPr>
            <p:nvPr/>
          </p:nvCxnSpPr>
          <p:spPr bwMode="auto">
            <a:xfrm>
              <a:off x="8201434" y="917639"/>
              <a:ext cx="0" cy="1512000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" name="AutoShape 2"/>
            <p:cNvSpPr>
              <a:spLocks noChangeArrowheads="1"/>
            </p:cNvSpPr>
            <p:nvPr/>
          </p:nvSpPr>
          <p:spPr bwMode="auto">
            <a:xfrm>
              <a:off x="1767159" y="720000"/>
              <a:ext cx="6768000" cy="432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t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600" b="1" dirty="0" smtClean="0">
                  <a:solidFill>
                    <a:schemeClr val="bg1"/>
                  </a:solidFill>
                  <a:latin typeface="+mj-lt"/>
                </a:rPr>
                <a:t>Директор </a:t>
              </a:r>
              <a:r>
                <a:rPr lang="uk-UA" sz="1600" b="1" dirty="0">
                  <a:solidFill>
                    <a:schemeClr val="bg1"/>
                  </a:solidFill>
                  <a:latin typeface="+mj-lt"/>
                </a:rPr>
                <a:t>Департамента житлового </a:t>
              </a:r>
              <a:r>
                <a:rPr lang="uk-UA" sz="1600" b="1" dirty="0" smtClean="0">
                  <a:solidFill>
                    <a:schemeClr val="bg1"/>
                  </a:solidFill>
                  <a:latin typeface="+mj-lt"/>
                </a:rPr>
                <a:t>господарства</a:t>
              </a:r>
              <a:endParaRPr lang="uk-UA" sz="1600" b="1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88" name="AutoShape 23"/>
            <p:cNvCxnSpPr>
              <a:cxnSpLocks noChangeShapeType="1"/>
            </p:cNvCxnSpPr>
            <p:nvPr/>
          </p:nvCxnSpPr>
          <p:spPr bwMode="auto">
            <a:xfrm>
              <a:off x="4611812" y="2196000"/>
              <a:ext cx="0" cy="304800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0" name="AutoShape 23"/>
            <p:cNvCxnSpPr>
              <a:cxnSpLocks noChangeShapeType="1"/>
            </p:cNvCxnSpPr>
            <p:nvPr/>
          </p:nvCxnSpPr>
          <p:spPr bwMode="auto">
            <a:xfrm>
              <a:off x="5400000" y="2052000"/>
              <a:ext cx="0" cy="3060000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1" name="AutoShape 23"/>
            <p:cNvCxnSpPr>
              <a:cxnSpLocks noChangeShapeType="1"/>
              <a:stCxn id="80" idx="2"/>
              <a:endCxn id="54" idx="0"/>
            </p:cNvCxnSpPr>
            <p:nvPr/>
          </p:nvCxnSpPr>
          <p:spPr bwMode="auto">
            <a:xfrm flipH="1">
              <a:off x="1373784" y="2196000"/>
              <a:ext cx="887119" cy="252000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" name="AutoShape 23"/>
            <p:cNvCxnSpPr>
              <a:cxnSpLocks noChangeShapeType="1"/>
              <a:stCxn id="80" idx="2"/>
              <a:endCxn id="52" idx="0"/>
            </p:cNvCxnSpPr>
            <p:nvPr/>
          </p:nvCxnSpPr>
          <p:spPr bwMode="auto">
            <a:xfrm>
              <a:off x="2260903" y="2196000"/>
              <a:ext cx="820435" cy="252000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9" name="AutoShape 2"/>
            <p:cNvSpPr>
              <a:spLocks noChangeArrowheads="1"/>
            </p:cNvSpPr>
            <p:nvPr/>
          </p:nvSpPr>
          <p:spPr bwMode="auto">
            <a:xfrm>
              <a:off x="3569414" y="1440000"/>
              <a:ext cx="2520000" cy="756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Заступник директора, начальник відділу з обліку та розподілу житла</a:t>
              </a:r>
              <a:endParaRPr lang="uk-UA" sz="14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45" name="Округлений прямокутник 12"/>
          <p:cNvSpPr/>
          <p:nvPr/>
        </p:nvSpPr>
        <p:spPr>
          <a:xfrm>
            <a:off x="1397236" y="44881"/>
            <a:ext cx="7344816" cy="576064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uk-UA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підрозділу у графічному вигляді</a:t>
            </a:r>
            <a:endParaRPr lang="uk-UA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36957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0" y="2685241"/>
            <a:ext cx="2630135" cy="1691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58894" y="2411152"/>
            <a:ext cx="2268637" cy="17290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975" y="2205038"/>
            <a:ext cx="2166938" cy="180022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cxnSp>
        <p:nvCxnSpPr>
          <p:cNvPr id="37" name="Прямая со стрелкой 17"/>
          <p:cNvCxnSpPr/>
          <p:nvPr/>
        </p:nvCxnSpPr>
        <p:spPr>
          <a:xfrm>
            <a:off x="4801168" y="764060"/>
            <a:ext cx="144462" cy="331311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34" name="Picture 10" descr="C:\Documents and Settings\Haluzinskii\Рабочий стол\images.jpeg"/>
          <p:cNvPicPr>
            <a:picLocks noChangeAspect="1" noChangeArrowheads="1"/>
          </p:cNvPicPr>
          <p:nvPr/>
        </p:nvPicPr>
        <p:blipFill>
          <a:blip r:embed="rId6" cstate="print"/>
          <a:srcRect r="22078"/>
          <a:stretch>
            <a:fillRect/>
          </a:stretch>
        </p:blipFill>
        <p:spPr bwMode="auto">
          <a:xfrm>
            <a:off x="23985" y="4942964"/>
            <a:ext cx="2144688" cy="2025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Documents and Settings\Haluzinskii\Рабочий стол\ima42ges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68673" y="4596914"/>
            <a:ext cx="3495734" cy="2330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Haluzinskii\Рабочий стол\default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21432" y="1050479"/>
            <a:ext cx="3015956" cy="1584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круглений прямокутник 12"/>
          <p:cNvSpPr/>
          <p:nvPr/>
        </p:nvSpPr>
        <p:spPr>
          <a:xfrm>
            <a:off x="90840" y="4140162"/>
            <a:ext cx="3023740" cy="1153924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Виконано ремонт асфальтобетонного покриття прибудинкових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територій:</a:t>
            </a:r>
          </a:p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поточний -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17,9 </a:t>
            </a:r>
            <a:r>
              <a:rPr lang="uk-UA" sz="1600" b="1" dirty="0" err="1">
                <a:solidFill>
                  <a:srgbClr val="C00000"/>
                </a:solidFill>
                <a:cs typeface="Times New Roman" pitchFamily="18" charset="0"/>
              </a:rPr>
              <a:t>тис.кв.м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.;</a:t>
            </a:r>
          </a:p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капітальний – 24,3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тис.кв.м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.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6" name="Округлений прямокутник 12"/>
          <p:cNvSpPr/>
          <p:nvPr/>
        </p:nvSpPr>
        <p:spPr>
          <a:xfrm>
            <a:off x="6825208" y="980729"/>
            <a:ext cx="2880320" cy="1440159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Проведено реконструкцію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нежитлових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приміщень по вул.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Едельштейна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, 8 з метою улаштування </a:t>
            </a:r>
            <a:r>
              <a:rPr lang="uk-UA" sz="1600" b="1" dirty="0" smtClean="0">
                <a:solidFill>
                  <a:srgbClr val="C00000"/>
                </a:solidFill>
              </a:rPr>
              <a:t>Центру </a:t>
            </a:r>
            <a:r>
              <a:rPr lang="uk-UA" sz="1600" b="1" dirty="0">
                <a:solidFill>
                  <a:srgbClr val="C00000"/>
                </a:solidFill>
              </a:rPr>
              <a:t>допомоги учасників АТО та їх </a:t>
            </a:r>
            <a:r>
              <a:rPr lang="uk-UA" sz="1600" b="1" dirty="0" smtClean="0">
                <a:solidFill>
                  <a:srgbClr val="C00000"/>
                </a:solidFill>
              </a:rPr>
              <a:t>родинам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0" name="Округлений прямокутник 12"/>
          <p:cNvSpPr/>
          <p:nvPr/>
        </p:nvSpPr>
        <p:spPr>
          <a:xfrm>
            <a:off x="3584848" y="1844824"/>
            <a:ext cx="2016224" cy="648072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Підготовлено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50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управителів ОСББ</a:t>
            </a:r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1713025" y="211636"/>
            <a:ext cx="6984776" cy="576064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Основні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підсумки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роботи ДЖГ за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2015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рік:</a:t>
            </a:r>
            <a:endParaRPr lang="uk-UA" sz="2000" b="1" dirty="0">
              <a:solidFill>
                <a:srgbClr val="800000"/>
              </a:solidFill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6032068" y="812739"/>
            <a:ext cx="792163" cy="97155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4376738" y="787700"/>
            <a:ext cx="132633" cy="105697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187347" y="781998"/>
            <a:ext cx="1547812" cy="316865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Округлений прямокутник 12"/>
          <p:cNvSpPr/>
          <p:nvPr/>
        </p:nvSpPr>
        <p:spPr>
          <a:xfrm>
            <a:off x="6753200" y="3501008"/>
            <a:ext cx="2952328" cy="1008112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Проведено капітальний ремонт 53 ліфтів та запроваджено улаштування безпровідної диспетчеризації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40" name="Округлений прямокутник 12"/>
          <p:cNvSpPr/>
          <p:nvPr/>
        </p:nvSpPr>
        <p:spPr>
          <a:xfrm>
            <a:off x="3800475" y="4149080"/>
            <a:ext cx="2376264" cy="360040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 Створено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42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ОСББ</a:t>
            </a:r>
          </a:p>
        </p:txBody>
      </p:sp>
      <p:sp>
        <p:nvSpPr>
          <p:cNvPr id="52" name="Округлений прямокутник 12"/>
          <p:cNvSpPr/>
          <p:nvPr/>
        </p:nvSpPr>
        <p:spPr>
          <a:xfrm>
            <a:off x="7185248" y="2564904"/>
            <a:ext cx="2376264" cy="792088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Впроваджено в роботу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прозорий офіс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в МКП ЖЕК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№6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cxnSp>
        <p:nvCxnSpPr>
          <p:cNvPr id="65" name="Прямая со стрелкой 15"/>
          <p:cNvCxnSpPr/>
          <p:nvPr/>
        </p:nvCxnSpPr>
        <p:spPr>
          <a:xfrm>
            <a:off x="5664407" y="804944"/>
            <a:ext cx="1511300" cy="212407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2" name="Округлений прямокутник 12"/>
          <p:cNvSpPr/>
          <p:nvPr/>
        </p:nvSpPr>
        <p:spPr>
          <a:xfrm>
            <a:off x="129084" y="865574"/>
            <a:ext cx="2886872" cy="1157377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 Виконано капітальний ремонт житлового фонду на суму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29,8 млн.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грн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Залучено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співфінансування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мешканців 2693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тис.грн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.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cxnSp>
        <p:nvCxnSpPr>
          <p:cNvPr id="73" name="Прямая со стрелкой 17"/>
          <p:cNvCxnSpPr/>
          <p:nvPr/>
        </p:nvCxnSpPr>
        <p:spPr>
          <a:xfrm flipH="1">
            <a:off x="3023075" y="786661"/>
            <a:ext cx="238174" cy="72250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6" name="Прямая со стрелкой 7"/>
          <p:cNvCxnSpPr/>
          <p:nvPr/>
        </p:nvCxnSpPr>
        <p:spPr>
          <a:xfrm flipH="1">
            <a:off x="2451845" y="800632"/>
            <a:ext cx="1346947" cy="334844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6" name="Picture 4" descr="P101036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5368" y="4567182"/>
            <a:ext cx="1532469" cy="22453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Округлений прямокутник 12"/>
          <p:cNvSpPr/>
          <p:nvPr/>
        </p:nvSpPr>
        <p:spPr>
          <a:xfrm>
            <a:off x="5457056" y="4570178"/>
            <a:ext cx="2584943" cy="443195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Проведено комплексний благоустрій 2 дворів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4945630" y="790916"/>
            <a:ext cx="1735587" cy="373409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0" name="Рисунок 2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189" y="5090494"/>
            <a:ext cx="2664296" cy="1835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" name="Округлений прямокутник 12"/>
          <p:cNvSpPr/>
          <p:nvPr/>
        </p:nvSpPr>
        <p:spPr>
          <a:xfrm>
            <a:off x="129084" y="2182531"/>
            <a:ext cx="2736304" cy="677363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Забезпечено належне утримання 1756 ж/б та прибудинкових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теритровій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cxnSp>
        <p:nvCxnSpPr>
          <p:cNvPr id="35" name="Прямая со стрелкой 17"/>
          <p:cNvCxnSpPr/>
          <p:nvPr/>
        </p:nvCxnSpPr>
        <p:spPr>
          <a:xfrm flipH="1">
            <a:off x="2648745" y="787700"/>
            <a:ext cx="930214" cy="136478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2"/>
          <p:cNvSpPr/>
          <p:nvPr/>
        </p:nvSpPr>
        <p:spPr>
          <a:xfrm>
            <a:off x="1656155" y="260648"/>
            <a:ext cx="6840760" cy="720080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Визначення проблемних питань підрозділу та надання пропозицій щодо їх вирішення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977265"/>
              </p:ext>
            </p:extLst>
          </p:nvPr>
        </p:nvGraphicFramePr>
        <p:xfrm>
          <a:off x="704528" y="1700809"/>
          <a:ext cx="7920880" cy="499299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5633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Проблемне питання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Причина виникнення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Пропозиції по усуненню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954">
                <a:tc>
                  <a:txBody>
                    <a:bodyPr/>
                    <a:lstStyle/>
                    <a:p>
                      <a:pPr marL="228600" indent="-228600" algn="l">
                        <a:buAutoNum type="arabicPeriod"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Незадовільний технічний стан ліфтового господарства (54% ліфтів відпрацювали понад 25р.)</a:t>
                      </a:r>
                    </a:p>
                    <a:p>
                      <a:pPr marL="228600" indent="-228600" algn="l">
                        <a:buAutoNum type="arabicPeriod"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indent="-228600" algn="l">
                        <a:buAutoNum type="arabicPeriod"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100% утримання ЖЕК «прозорих офісів»</a:t>
                      </a:r>
                    </a:p>
                    <a:p>
                      <a:pPr marL="228600" indent="-228600" algn="l">
                        <a:buAutoNum type="arabicPeriod"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indent="-228600" algn="l">
                        <a:buAutoNum type="arabicPeriod"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Зменшення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кількості послуг з утримання будинку, які надають ЖЕП</a:t>
                      </a:r>
                    </a:p>
                    <a:p>
                      <a:pPr marL="228600" indent="-228600" algn="l">
                        <a:buAutoNum type="arabicPeriod"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uk-UA" sz="1200" b="1" dirty="0" smtClean="0">
                          <a:latin typeface="+mn-lt"/>
                          <a:cs typeface="Times New Roman" panose="02020603050405020304" pitchFamily="18" charset="0"/>
                        </a:rPr>
                        <a:t>Недосконале та дорого вартісне програмне забезпечення АСУП ЖКГ (в повному обсязі не працює жодна підсистема)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Wingdings" panose="05000000000000000000" pitchFamily="2" charset="2"/>
                        <a:buChar char="ü"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відсутність підтримки з державного бюджету.</a:t>
                      </a:r>
                    </a:p>
                    <a:p>
                      <a:pPr marL="171450" indent="-171450" algn="l">
                        <a:buFont typeface="Wingdings" panose="05000000000000000000" pitchFamily="2" charset="2"/>
                        <a:buChar char="ü"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щорічне фінансування з міського бюджету в межах до 10% від потреби.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Відсутність участі надавачів послуг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утримані «прозорих офісів»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Збільшення собівартості послуг з утримання будинків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Неспроможність виконавця забезпечити комплексного впровадження </a:t>
                      </a:r>
                      <a:r>
                        <a:rPr lang="uk-UA" sz="1200" b="1" dirty="0" smtClean="0">
                          <a:latin typeface="+mn-lt"/>
                          <a:cs typeface="Times New Roman" panose="02020603050405020304" pitchFamily="18" charset="0"/>
                        </a:rPr>
                        <a:t>АСУП ЖКГ</a:t>
                      </a: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Проведення капітального ремонту-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термін подальшої експлуатації ліфта 4р.;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модернізації-18р.;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заміни-25р.</a:t>
                      </a: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Солідарна участь в утриманні «прозорих офісів» надавачами послуг</a:t>
                      </a:r>
                    </a:p>
                    <a:p>
                      <a:pPr algn="l"/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Перегляд рівня тарифів за розрахунками виконавців послуг</a:t>
                      </a: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latin typeface="+mn-lt"/>
                          <a:cs typeface="Times New Roman" panose="02020603050405020304" pitchFamily="18" charset="0"/>
                        </a:rPr>
                        <a:t>Доопрацювання програмного забезпечення АСУП ЖКГ та зменшення вартості обслуговування або розгляд питання доцільності його фінансування </a:t>
                      </a:r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2965">
                <a:tc>
                  <a:txBody>
                    <a:bodyPr/>
                    <a:lstStyle/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 Не благоустроєні прибудинкові території</a:t>
                      </a:r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Недостатній рівень благоустрою прибудинкових територій при забудові житлових будинків</a:t>
                      </a:r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Проведення комплексного благоустрою прибудинкових територій</a:t>
                      </a:r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140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070580"/>
              </p:ext>
            </p:extLst>
          </p:nvPr>
        </p:nvGraphicFramePr>
        <p:xfrm>
          <a:off x="776536" y="1667669"/>
          <a:ext cx="7848873" cy="504989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1602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23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62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84702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Стратегічна ціль</a:t>
                      </a:r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Завдання</a:t>
                      </a:r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Кінцевий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термін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досягнення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очікуваного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показника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 в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розрізі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 2020 року)</a:t>
                      </a:r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32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1.Створення нових ОСББ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Створення 237 нових ОСББ в місті: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43 об’єднань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44 об’єднань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48 об’єднань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50 об’єднань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52 об’єднань</a:t>
                      </a: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р.</a:t>
                      </a:r>
                    </a:p>
                    <a:p>
                      <a:pPr algn="ctr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2017р.</a:t>
                      </a:r>
                    </a:p>
                    <a:p>
                      <a:pPr algn="ctr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2018р.</a:t>
                      </a:r>
                    </a:p>
                    <a:p>
                      <a:pPr algn="ctr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2019р.</a:t>
                      </a:r>
                    </a:p>
                    <a:p>
                      <a:pPr algn="ctr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2020р.</a:t>
                      </a: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6229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Пропозиції щодо розвитку галузі</a:t>
                      </a:r>
                      <a:endParaRPr lang="uk-UA" sz="1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466">
                <a:tc gridSpan="3">
                  <a:txBody>
                    <a:bodyPr/>
                    <a:lstStyle/>
                    <a:p>
                      <a:pPr algn="ctr"/>
                      <a:endParaRPr lang="uk-UA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Реалізація закону України «Про особливості здійснення права власності у багатоквартирному будинку»</a:t>
                      </a:r>
                    </a:p>
                    <a:p>
                      <a:pPr algn="ctr"/>
                      <a:endParaRPr lang="uk-UA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Округлений прямокутник 12"/>
          <p:cNvSpPr/>
          <p:nvPr/>
        </p:nvSpPr>
        <p:spPr>
          <a:xfrm>
            <a:off x="1712640" y="260648"/>
            <a:ext cx="6408712" cy="720080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Стратегічні цілі до 2020 року</a:t>
            </a:r>
          </a:p>
        </p:txBody>
      </p:sp>
    </p:spTree>
    <p:extLst>
      <p:ext uri="{BB962C8B-B14F-4D97-AF65-F5344CB8AC3E}">
        <p14:creationId xmlns:p14="http://schemas.microsoft.com/office/powerpoint/2010/main" val="35329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2"/>
          <p:cNvSpPr/>
          <p:nvPr/>
        </p:nvSpPr>
        <p:spPr>
          <a:xfrm>
            <a:off x="1352600" y="260648"/>
            <a:ext cx="7128792" cy="720080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VII.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Пріоритетні напрямки роботи на 2016 рік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306261"/>
              </p:ext>
            </p:extLst>
          </p:nvPr>
        </p:nvGraphicFramePr>
        <p:xfrm>
          <a:off x="488504" y="1196753"/>
          <a:ext cx="8136904" cy="5616623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148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15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8418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Стратегічна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ціль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 2016 рік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Конкретні завдання по досягненню стратегічних цілей 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Показники досягнення завдання КРІ      (яких конкретно кількісних</a:t>
                      </a:r>
                      <a:r>
                        <a:rPr lang="uk-UA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і якісних показників планується досягти) 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Кінцевий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термін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досягнення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показника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(у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розрізі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4-х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кварталів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24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</a:t>
                      </a:r>
                      <a:r>
                        <a:rPr kumimoji="0" lang="uk-UA" sz="1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</a:t>
                      </a: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окращення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технічного стану та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підвищення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енергоефективності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житлових будинків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Забезпечення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належного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рівня поточної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експлуатації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житлового фонду  у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відповідності до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вимог нормативів </a:t>
                      </a:r>
                      <a:endParaRPr lang="uk-UA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Проведення капітального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ремонту  та реконструкції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житлового фонду  на суму           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31363,4 тис. грн.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100% виконання ЖЕП плану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поточного ремонту житлового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фонду</a:t>
                      </a: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1000 </a:t>
                      </a:r>
                      <a:r>
                        <a:rPr kumimoji="0" lang="uk-UA" sz="12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тис.грн</a:t>
                      </a: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10000 </a:t>
                      </a:r>
                      <a:r>
                        <a:rPr kumimoji="0" lang="uk-UA" sz="12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тис.грн</a:t>
                      </a: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10363,4 </a:t>
                      </a:r>
                      <a:r>
                        <a:rPr kumimoji="0" lang="uk-UA" sz="12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тис.грн</a:t>
                      </a: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10000 </a:t>
                      </a:r>
                      <a:r>
                        <a:rPr kumimoji="0" lang="uk-UA" sz="12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тис.грн</a:t>
                      </a: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kumimoji="0" lang="uk-UA" sz="1200" b="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endParaRPr kumimoji="0" lang="uk-UA" sz="1200" b="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15%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20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%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30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%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35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%</a:t>
                      </a:r>
                      <a:endParaRPr kumimoji="0" lang="uk-UA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  <a:endParaRPr kumimoji="0" lang="uk-UA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577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2"/>
          <p:cNvSpPr/>
          <p:nvPr/>
        </p:nvSpPr>
        <p:spPr>
          <a:xfrm>
            <a:off x="1352600" y="260648"/>
            <a:ext cx="7128792" cy="720080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VII.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Пріоритетні напрямки роботи на 2016 рік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321692"/>
              </p:ext>
            </p:extLst>
          </p:nvPr>
        </p:nvGraphicFramePr>
        <p:xfrm>
          <a:off x="488504" y="1196753"/>
          <a:ext cx="8136904" cy="5616623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148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15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8418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Стратегічна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ціль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 2016 рік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Конкретні завдання по досягненню стратегічних цілей 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Показники досягнення завдання КРІ      (яких конкретно кількісних</a:t>
                      </a:r>
                      <a:r>
                        <a:rPr lang="uk-UA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і якісних показників планується досягти) 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Кінцевий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термін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досягнення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показника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(у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розрізі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4-х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кварталів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24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3.Створення нових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ОСББ</a:t>
                      </a:r>
                      <a:endParaRPr lang="uk-UA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Створення 43 нових ОСББ в місті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457200" algn="l"/>
                        </a:tabLst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457200" algn="l"/>
                        </a:tabLst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457200" algn="l"/>
                        </a:tabLst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457200" algn="l"/>
                        </a:tabLst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457200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Продовження реалізації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457200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навчального курсу для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457200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управителів ОСББ на базі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457200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Вінницького Національного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457200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технічного університету та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457200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підготовка 40 управителів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457200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ОСББ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 5 об’єднань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 об’єднань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14 об’єднань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15 об’єднань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20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чол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20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чол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endParaRPr kumimoji="0" lang="uk-UA" sz="1200" b="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  <a:endParaRPr kumimoji="0" lang="uk-UA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731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2"/>
          <p:cNvSpPr/>
          <p:nvPr/>
        </p:nvSpPr>
        <p:spPr>
          <a:xfrm>
            <a:off x="1352600" y="260648"/>
            <a:ext cx="7128792" cy="720080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VII.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Пріоритетні напрямки роботи на 2016 рік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115068"/>
              </p:ext>
            </p:extLst>
          </p:nvPr>
        </p:nvGraphicFramePr>
        <p:xfrm>
          <a:off x="488504" y="1196753"/>
          <a:ext cx="8136904" cy="5616623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148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15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8418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Стратегічна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ціль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 2016 рік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Конкретні завдання по досягненню стратегічних цілей 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Показники досягнення завдання КРІ      (яких конкретно кількісних</a:t>
                      </a:r>
                      <a:r>
                        <a:rPr lang="uk-UA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і якісних показників планується досягти) 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Кінцевий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термін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досягнення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показника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(у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розрізі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4-х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кварталів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24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Забезпечення</a:t>
                      </a:r>
                      <a:endParaRPr lang="uk-UA" sz="1200" b="1" baseline="0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належного стану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прибудинкових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територій в дворах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будинків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5. 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Реконструкція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нежитлових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приміщень по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вул.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С.Ценського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, 14 та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вул. Лебединського, 1</a:t>
                      </a:r>
                      <a:endParaRPr lang="uk-UA" sz="1200" b="1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Виконання капітального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ремонту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прибудинкових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територій 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Улаштування приміщень</a:t>
                      </a:r>
                      <a:endParaRPr kumimoji="0" lang="uk-UA" sz="12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 маневрового фонду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міста</a:t>
                      </a: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Не менш ніж в 30 дворах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uk-UA" sz="12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uk-UA" sz="12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uk-UA" sz="12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uk-UA" sz="12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uk-UA" sz="12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8 квартир</a:t>
                      </a:r>
                      <a:endParaRPr kumimoji="0" lang="uk-UA" sz="1200" b="1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V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350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5BA08ED8B5B9A548B092F047E8621AC9" ma:contentTypeVersion="0" ma:contentTypeDescription="Створення нового документа." ma:contentTypeScope="" ma:versionID="d941d1bd86f8ff1260a31562a9178a5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ffdeeba82958b12d33e6bb391080f2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вмісту"/>
        <xsd:element ref="dc:title" minOccurs="0" maxOccurs="1" ma:index="4" ma:displayName="Заголовок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5867F90-5764-42BC-882C-91E83A6B62E0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9937939-C32A-46B2-983C-D03CE43FC1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88DF46-365F-4586-BB31-4768F3CA53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Презентация2</Template>
  <TotalTime>23855</TotalTime>
  <Words>949</Words>
  <Application>Microsoft Office PowerPoint</Application>
  <PresentationFormat>Лист A4 (210x297 мм)</PresentationFormat>
  <Paragraphs>257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Вінницька міська рада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Опалінський Віктор Вячеславович</dc:creator>
  <cp:lastModifiedBy>Хартник Марія Михайлівна</cp:lastModifiedBy>
  <cp:revision>1464</cp:revision>
  <cp:lastPrinted>2016-03-09T16:54:09Z</cp:lastPrinted>
  <dcterms:created xsi:type="dcterms:W3CDTF">2011-02-24T13:45:13Z</dcterms:created>
  <dcterms:modified xsi:type="dcterms:W3CDTF">2020-06-30T12:37:46Z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0x0101005BA08ED8B5B9A548B092F047E8621AC9</vt:lpwstr>
  </property>
  <property fmtid="{D5CDD505-2E9C-101B-9397-08002B2CF9AE}" pid="3" name="TemplateUrl">
    <vt:lpwstr/>
  </property>
  <property fmtid="{D5CDD505-2E9C-101B-9397-08002B2CF9AE}" pid="4" name="_SourceUrl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dlc_DocIdItemGuid">
    <vt:lpwstr>179e483b-0a1f-47f0-b6d8-3aebeb274d4d</vt:lpwstr>
  </property>
</Properties>
</file>