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4"/>
  </p:sldMasterIdLst>
  <p:notesMasterIdLst>
    <p:notesMasterId r:id="rId17"/>
  </p:notesMasterIdLst>
  <p:handoutMasterIdLst>
    <p:handoutMasterId r:id="rId18"/>
  </p:handoutMasterIdLst>
  <p:sldIdLst>
    <p:sldId id="377" r:id="rId5"/>
    <p:sldId id="555" r:id="rId6"/>
    <p:sldId id="563" r:id="rId7"/>
    <p:sldId id="564" r:id="rId8"/>
    <p:sldId id="566" r:id="rId9"/>
    <p:sldId id="552" r:id="rId10"/>
    <p:sldId id="556" r:id="rId11"/>
    <p:sldId id="557" r:id="rId12"/>
    <p:sldId id="558" r:id="rId13"/>
    <p:sldId id="562" r:id="rId14"/>
    <p:sldId id="559" r:id="rId15"/>
    <p:sldId id="560" r:id="rId16"/>
  </p:sldIdLst>
  <p:sldSz cx="9906000" cy="6858000" type="A4"/>
  <p:notesSz cx="6742113" cy="9872663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00"/>
    <a:srgbClr val="FADAF6"/>
    <a:srgbClr val="FFCE33"/>
    <a:srgbClr val="800000"/>
    <a:srgbClr val="FAC2D6"/>
    <a:srgbClr val="AC8C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04" autoAdjust="0"/>
    <p:restoredTop sz="95591" autoAdjust="0"/>
  </p:normalViewPr>
  <p:slideViewPr>
    <p:cSldViewPr>
      <p:cViewPr varScale="1">
        <p:scale>
          <a:sx n="88" d="100"/>
          <a:sy n="88" d="100"/>
        </p:scale>
        <p:origin x="1056" y="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84" y="33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0A76B53-3D65-4C38-8D18-E4BF917F3826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EF9882FB-C9F6-4D49-A3A2-8200876877EB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443279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4924" tIns="47462" rIns="94924" bIns="474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4924" tIns="47462" rIns="94924" bIns="474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AD5157F0-2FD7-4FEB-8C11-D16CA06E4A83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739775"/>
            <a:ext cx="53482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24" tIns="47462" rIns="94924" bIns="47462" rtlCol="0" anchor="ctr"/>
          <a:lstStyle/>
          <a:p>
            <a:pPr lvl="0"/>
            <a:endParaRPr lang="uk-UA" noProof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4688" y="4689475"/>
            <a:ext cx="5392737" cy="4443413"/>
          </a:xfrm>
          <a:prstGeom prst="rect">
            <a:avLst/>
          </a:prstGeom>
        </p:spPr>
        <p:txBody>
          <a:bodyPr vert="horz" lIns="94924" tIns="47462" rIns="94924" bIns="47462" rtlCol="0">
            <a:normAutofit/>
          </a:bodyPr>
          <a:lstStyle/>
          <a:p>
            <a:pPr lvl="0"/>
            <a:r>
              <a:rPr lang="uk-UA" noProof="0" smtClean="0"/>
              <a:t>Зразок тексту</a:t>
            </a:r>
          </a:p>
          <a:p>
            <a:pPr lvl="1"/>
            <a:r>
              <a:rPr lang="uk-UA" noProof="0" smtClean="0"/>
              <a:t>Другий рівень</a:t>
            </a:r>
          </a:p>
          <a:p>
            <a:pPr lvl="2"/>
            <a:r>
              <a:rPr lang="uk-UA" noProof="0" smtClean="0"/>
              <a:t>Третій рівень</a:t>
            </a:r>
          </a:p>
          <a:p>
            <a:pPr lvl="3"/>
            <a:r>
              <a:rPr lang="uk-UA" noProof="0" smtClean="0"/>
              <a:t>Четвертий рівень</a:t>
            </a:r>
          </a:p>
          <a:p>
            <a:pPr lvl="4"/>
            <a:r>
              <a:rPr lang="uk-UA" noProof="0" smtClean="0"/>
              <a:t>П'ятий рівень</a:t>
            </a:r>
            <a:endParaRPr lang="uk-UA" noProof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4924" tIns="47462" rIns="94924" bIns="474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wrap="square" lIns="94924" tIns="47462" rIns="94924" bIns="47462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anose="020F0502020204030204" pitchFamily="34" charset="0"/>
              </a:defRPr>
            </a:lvl1pPr>
          </a:lstStyle>
          <a:p>
            <a:fld id="{5633E31D-B211-413E-A80E-9B358761D2F9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997212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3E31D-B211-413E-A80E-9B358761D2F9}" type="slidenum">
              <a:rPr lang="uk-UA" altLang="ru-RU" smtClean="0"/>
              <a:pPr/>
              <a:t>4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438399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199" y="1371600"/>
            <a:ext cx="89154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485900" y="3331698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4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D62EB-BC34-4DFE-9023-21C43EB896CB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DE635D-FA85-448A-87FF-C219DEF1DA71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4009510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30A83-5823-4A41-8A8C-D2F9D96B25C9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FA6B8-146B-409E-B28F-AD2D87F9F9A2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325082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35056-BD21-4931-94E8-C658DBAAA7C4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92341-B7BA-4772-A654-2C3FC1511320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3680055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5702B-1112-4FDD-817C-13F0080048AA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D8F008-7794-47C3-9150-C3A62CA66DDB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3936784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550" y="609600"/>
            <a:ext cx="767715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733550" y="2507786"/>
            <a:ext cx="767715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4338D-D38B-421A-82E2-DDC7B8C921A6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0BD53-ED92-4DA5-A9AC-702C2681C53B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2702570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8BAD6-6BC5-4152-BFE9-0C7E000358AE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6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06381-F032-41CE-8936-E09D48AAB78E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046180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5032111" y="1535113"/>
            <a:ext cx="4378590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95300" y="2362201"/>
            <a:ext cx="4376870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5032111" y="2362201"/>
            <a:ext cx="4378590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88D36-6F61-4299-B75C-16CC46D6765D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8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F3BC5-6882-41BF-B989-5A2FB8E96540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416129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7078F-04BF-4394-B917-6C1389BD0CDF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4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26C59-ED9B-416D-AA81-6834E99B7C68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135964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51210-AE72-44E1-97AB-8809864FF512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53829-1672-42DA-826C-3A9900486F16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92304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95300" y="1524001"/>
            <a:ext cx="3259006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F3631-CF19-46CE-9417-B75C1EDBC0C3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6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95D22-9C7D-4AB5-B715-72647BA2996C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69106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609600"/>
            <a:ext cx="59436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981200" y="1831975"/>
            <a:ext cx="59436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uk-UA" noProof="0" smtClean="0"/>
              <a:t>Клацніть піктограму, щоб додати зображення</a:t>
            </a:r>
            <a:endParaRPr lang="en-US" noProof="0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981200" y="1166787"/>
            <a:ext cx="59436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CDC0B-0852-4114-9064-95EE69062C9F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6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15CA6-92BE-4C22-8BAC-37B639C9FEF9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710868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027" name="Місце для тексту 1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altLang="ru-RU" smtClean="0"/>
              <a:t>Зразок тексту</a:t>
            </a:r>
          </a:p>
          <a:p>
            <a:pPr lvl="1"/>
            <a:r>
              <a:rPr lang="uk-UA" altLang="ru-RU" smtClean="0"/>
              <a:t>Другий рівень</a:t>
            </a:r>
          </a:p>
          <a:p>
            <a:pPr lvl="2"/>
            <a:r>
              <a:rPr lang="uk-UA" altLang="ru-RU" smtClean="0"/>
              <a:t>Третій рівень</a:t>
            </a:r>
          </a:p>
          <a:p>
            <a:pPr lvl="3"/>
            <a:r>
              <a:rPr lang="uk-UA" altLang="ru-RU" smtClean="0"/>
              <a:t>Четвертий рівень</a:t>
            </a:r>
          </a:p>
          <a:p>
            <a:pPr lvl="4"/>
            <a:r>
              <a:rPr lang="uk-UA" altLang="ru-RU" smtClean="0"/>
              <a:t>П'ятий рівень</a:t>
            </a:r>
            <a:endParaRPr lang="en-US" altLang="ru-RU" smtClean="0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495300" y="6416675"/>
            <a:ext cx="23114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885030-9C8C-4213-B894-6DAEC0CABA78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3384550" y="6416675"/>
            <a:ext cx="31369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8585200" y="6416675"/>
            <a:ext cx="8255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CBCBC"/>
                </a:solidFill>
                <a:latin typeface="Times New Roman" panose="02020603050405020304" pitchFamily="18" charset="0"/>
              </a:defRPr>
            </a:lvl1pPr>
          </a:lstStyle>
          <a:p>
            <a:fld id="{D26031F1-E8A7-4580-A2F6-45C2CDAA63E8}" type="slidenum">
              <a:rPr lang="uk-UA" altLang="ru-RU"/>
              <a:pPr/>
              <a:t>‹#›</a:t>
            </a:fld>
            <a:endParaRPr lang="uk-UA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35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4448945" y="1557338"/>
            <a:ext cx="4536306" cy="1200329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uk-UA" altLang="ru-RU" sz="1200" b="1" dirty="0">
              <a:solidFill>
                <a:srgbClr val="800000"/>
              </a:solidFill>
              <a:latin typeface="Times New Roman" panose="02020603050405020304" pitchFamily="18" charset="0"/>
            </a:endParaRPr>
          </a:p>
          <a:p>
            <a:pPr algn="r" eaLnBrk="1" hangingPunct="1"/>
            <a:r>
              <a:rPr lang="uk-UA" altLang="ru-RU" sz="1400" b="1" u="sng" dirty="0" smtClean="0">
                <a:solidFill>
                  <a:srgbClr val="800000"/>
                </a:solidFill>
                <a:latin typeface="Times New Roman" panose="02020603050405020304" pitchFamily="18" charset="0"/>
              </a:rPr>
              <a:t>Фурман Роман Сергійович</a:t>
            </a:r>
            <a:endParaRPr lang="uk-UA" altLang="ru-RU" sz="1400" b="1" u="sng" dirty="0">
              <a:solidFill>
                <a:srgbClr val="800000"/>
              </a:solidFill>
              <a:latin typeface="Times New Roman" panose="02020603050405020304" pitchFamily="18" charset="0"/>
            </a:endParaRPr>
          </a:p>
          <a:p>
            <a:pPr algn="r" eaLnBrk="1" hangingPunct="1"/>
            <a:r>
              <a:rPr lang="uk-UA" altLang="ru-RU" sz="12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(прізвище, ім’я, по батькові)</a:t>
            </a:r>
          </a:p>
          <a:p>
            <a:pPr algn="r" eaLnBrk="1" hangingPunct="1"/>
            <a:r>
              <a:rPr lang="uk-UA" altLang="ru-RU" sz="1400" b="1" u="sng" dirty="0" smtClean="0">
                <a:solidFill>
                  <a:srgbClr val="800000"/>
                </a:solidFill>
                <a:latin typeface="Times New Roman" panose="02020603050405020304" pitchFamily="18" charset="0"/>
              </a:rPr>
              <a:t>В.о. директора </a:t>
            </a:r>
            <a:r>
              <a:rPr lang="uk-UA" altLang="ru-RU" sz="1400" b="1" u="sng" dirty="0">
                <a:solidFill>
                  <a:srgbClr val="800000"/>
                </a:solidFill>
                <a:latin typeface="Times New Roman" panose="02020603050405020304" pitchFamily="18" charset="0"/>
              </a:rPr>
              <a:t>департаменту житлового господарства</a:t>
            </a:r>
          </a:p>
          <a:p>
            <a:pPr algn="r" eaLnBrk="1" hangingPunct="1"/>
            <a:r>
              <a:rPr lang="uk-UA" altLang="ru-RU" sz="12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(посада</a:t>
            </a:r>
            <a:r>
              <a:rPr lang="uk-UA" altLang="ru-RU" sz="8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)</a:t>
            </a:r>
          </a:p>
          <a:p>
            <a:pPr algn="r" eaLnBrk="1" hangingPunct="1"/>
            <a:endParaRPr lang="uk-UA" altLang="ru-RU" sz="800" b="1" dirty="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4016896" y="5373688"/>
            <a:ext cx="489691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         Погоджено:</a:t>
            </a:r>
            <a:r>
              <a:rPr lang="uk-UA" altLang="ru-RU" i="1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uk-UA" altLang="ru-RU" i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Заступник міського голови                          		               </a:t>
            </a:r>
            <a:r>
              <a:rPr lang="uk-UA" alt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</a:rPr>
              <a:t>Форманюк</a:t>
            </a:r>
            <a:r>
              <a:rPr lang="uk-UA" altLang="ru-RU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 М.В.</a:t>
            </a:r>
            <a:endParaRPr lang="uk-UA" altLang="ru-RU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4305300" y="6165850"/>
            <a:ext cx="1727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Вінниця </a:t>
            </a:r>
            <a:r>
              <a:rPr lang="uk-UA" altLang="ru-RU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2017</a:t>
            </a:r>
            <a:endParaRPr lang="ru-RU" altLang="ru-RU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6909" y="2636912"/>
            <a:ext cx="813690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КАРТА ПРІОРИТЕТІВ І ЦІЛЕЙ ПРОФЕСІЙНОЇ ДІЯЛЬНОСТІ  ____________________________________________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Департамент житлового господарства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424608" y="188640"/>
            <a:ext cx="7128792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Пріоритетні напрямки роботи на 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рік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928953"/>
              </p:ext>
            </p:extLst>
          </p:nvPr>
        </p:nvGraphicFramePr>
        <p:xfrm>
          <a:off x="632520" y="1340768"/>
          <a:ext cx="8280920" cy="547151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8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12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8823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Стратегічна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ціль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 2017 рік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Конкретні завдання по досягненню стратегічних цілей 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Показники досягнення завдання КРІ      (яких конкретно кількісних</a:t>
                      </a:r>
                      <a:r>
                        <a:rPr lang="uk-UA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 якісних показників планується досягти) 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Кінцевий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термін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досягнення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показника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(у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розрізі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4-х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кварталів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24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3.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Забезпечення</a:t>
                      </a:r>
                      <a:endParaRPr lang="uk-UA" sz="1200" b="1" baseline="0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належного стану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прибудинкових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територій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багатоквартирних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будинків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indent="-342900" algn="just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4.Прведення </a:t>
                      </a:r>
                    </a:p>
                    <a:p>
                      <a:pPr marL="342900" indent="-342900" algn="just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ремонтно-</a:t>
                      </a:r>
                    </a:p>
                    <a:p>
                      <a:pPr marL="342900" indent="-342900" algn="just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ru-RU" sz="12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Реставраційних</a:t>
                      </a:r>
                      <a:r>
                        <a:rPr kumimoji="0" lang="ru-RU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ru-RU" sz="12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робіт</a:t>
                      </a:r>
                      <a:r>
                        <a:rPr kumimoji="0" lang="ru-RU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пам’яток</a:t>
                      </a:r>
                      <a:endParaRPr kumimoji="0" lang="ru-RU" sz="12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ru-RU" sz="12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архітектури</a:t>
                      </a: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indent="-342900" algn="just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ru-RU" sz="12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місцевого</a:t>
                      </a: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значення</a:t>
                      </a: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lang="uk-UA" sz="1200" b="1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виконання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комплексного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капітального ремонту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прибудинкових територій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видалення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сухих та аварійних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дерев на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прибудинкових територіях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видалення пнів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обрізка дерев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висадка саджанців відповідно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до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вимог до робіт з вуличної посадки дерев та чагарників у м. Вінниця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just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ru-RU" sz="12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Проектування</a:t>
                      </a:r>
                      <a:r>
                        <a:rPr kumimoji="0"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ремонтно-</a:t>
                      </a:r>
                    </a:p>
                    <a:p>
                      <a:pPr marL="342900" indent="-342900" algn="just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ru-RU" sz="12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реставраційних</a:t>
                      </a:r>
                      <a:r>
                        <a:rPr kumimoji="0"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робіт</a:t>
                      </a:r>
                      <a:r>
                        <a:rPr kumimoji="0"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indent="-342900" algn="just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ru-RU" sz="12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пам’ятки</a:t>
                      </a:r>
                      <a:r>
                        <a:rPr kumimoji="0"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архітектури</a:t>
                      </a:r>
                      <a:r>
                        <a:rPr kumimoji="0"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indent="-342900" algn="just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ru-RU" sz="12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місцевого</a:t>
                      </a:r>
                      <a:r>
                        <a:rPr kumimoji="0"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значення</a:t>
                      </a:r>
                      <a:r>
                        <a:rPr kumimoji="0"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indent="-342900" algn="just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12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Прибутковий</a:t>
                      </a:r>
                      <a:r>
                        <a:rPr kumimoji="0"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будинок</a:t>
                      </a:r>
                      <a:r>
                        <a:rPr kumimoji="0"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 </a:t>
                      </a:r>
                    </a:p>
                    <a:p>
                      <a:pPr marL="342900" indent="-342900" algn="just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магазином» по </a:t>
                      </a:r>
                      <a:r>
                        <a:rPr kumimoji="0" lang="ru-RU" sz="12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вул</a:t>
                      </a:r>
                      <a:r>
                        <a:rPr kumimoji="0"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342900" indent="-342900" algn="just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ru-RU" sz="12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Соборній</a:t>
                      </a:r>
                      <a:r>
                        <a:rPr kumimoji="0"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95 </a:t>
                      </a:r>
                      <a:endParaRPr kumimoji="0" lang="uk-UA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Не менш ніж в 27 дворах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uk-UA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uk-UA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640 шт.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uk-UA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200 шт.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1400 шт.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400 шт.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uk-UA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uk-UA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uk-UA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 проект</a:t>
                      </a:r>
                      <a:endParaRPr kumimoji="0" lang="uk-UA" sz="1200" b="1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І-І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V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І-І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V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І-І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V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І-ІІ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50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466945" y="357636"/>
            <a:ext cx="6984776" cy="648072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7081838" algn="l"/>
              </a:tabLst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Розвиток керівника та підрозділу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432720"/>
              </p:ext>
            </p:extLst>
          </p:nvPr>
        </p:nvGraphicFramePr>
        <p:xfrm>
          <a:off x="704528" y="1413873"/>
          <a:ext cx="7920880" cy="496635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63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10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6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83079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Стратегічна ціль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lang="uk-UA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ема навчання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ПІП,</a:t>
                      </a:r>
                      <a:r>
                        <a:rPr lang="uk-UA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посада спеціаліста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2328">
                <a:tc>
                  <a:txBody>
                    <a:bodyPr/>
                    <a:lstStyle/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Проходження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навчання (тренінг)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Прозорий відбір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виконавців робіт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 послуг</a:t>
                      </a: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Забезпечення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заходів з енергоефективності</a:t>
                      </a:r>
                    </a:p>
                    <a:p>
                      <a:pPr algn="l"/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житлового фонду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Ефективний менеджмент</a:t>
                      </a: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Здійснення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uk-UA" sz="1200" b="1" baseline="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закупівель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згідно ЗУ «Про публічні закупівлі»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Здійснення </a:t>
                      </a:r>
                      <a:r>
                        <a:rPr lang="uk-UA" sz="1200" b="1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енергоаудитів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наданням відповідних звітів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Директор департаменту та начальники відділів</a:t>
                      </a: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Гречанюк С.О.-заступник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директора департаменту;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Ткач Н.М.-начальник відділу-головний бухгалтер;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Осавелюк О.М.-начальник ПЕВ;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Матвієнко Т.А.-головний спеціаліст;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Копецька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В.С.-головний спеціаліст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Щербина А.О.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-головний спеціаліст</a:t>
                      </a:r>
                    </a:p>
                    <a:p>
                      <a:pPr algn="l"/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066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6656" y="2613566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245235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712640" y="980728"/>
            <a:ext cx="6408712" cy="576064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 підрозділу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64568" y="2420888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Метою департаменту житлового господарства є з</a:t>
            </a:r>
            <a:r>
              <a:rPr lang="uk-UA" b="1" dirty="0" smtClean="0">
                <a:solidFill>
                  <a:srgbClr val="FF0000"/>
                </a:solidFill>
                <a:latin typeface="+mn-lt"/>
              </a:rPr>
              <a:t>абезпечення </a:t>
            </a:r>
            <a:r>
              <a:rPr lang="uk-UA" b="1" dirty="0">
                <a:solidFill>
                  <a:srgbClr val="FF0000"/>
                </a:solidFill>
                <a:latin typeface="+mn-lt"/>
              </a:rPr>
              <a:t>реалізації державної політики щодо комплексного розвитку житлово-комунального господарства міста, з метою збереження та належного утримання житлового фонду та прибудинкових територій, а також з метою забезпечення населення якісними житлово-комунальними послугами.</a:t>
            </a:r>
            <a:endParaRPr lang="uk-UA" b="1" dirty="0">
              <a:solidFill>
                <a:srgbClr val="FF0000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35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Групувати 65"/>
          <p:cNvGrpSpPr/>
          <p:nvPr/>
        </p:nvGrpSpPr>
        <p:grpSpPr>
          <a:xfrm>
            <a:off x="632520" y="1288688"/>
            <a:ext cx="8303650" cy="5012158"/>
            <a:chOff x="599784" y="720000"/>
            <a:chExt cx="8303650" cy="5012158"/>
          </a:xfrm>
        </p:grpSpPr>
        <p:cxnSp>
          <p:nvCxnSpPr>
            <p:cNvPr id="4107" name="AutoShape 13"/>
            <p:cNvCxnSpPr>
              <a:cxnSpLocks noChangeShapeType="1"/>
              <a:stCxn id="54" idx="2"/>
              <a:endCxn id="62" idx="1"/>
            </p:cNvCxnSpPr>
            <p:nvPr/>
          </p:nvCxnSpPr>
          <p:spPr bwMode="auto">
            <a:xfrm flipH="1">
              <a:off x="1349181" y="4068000"/>
              <a:ext cx="24603" cy="265423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24" name="AutoShape 31"/>
            <p:cNvCxnSpPr>
              <a:cxnSpLocks noChangeShapeType="1"/>
              <a:stCxn id="47" idx="2"/>
            </p:cNvCxnSpPr>
            <p:nvPr/>
          </p:nvCxnSpPr>
          <p:spPr bwMode="auto">
            <a:xfrm>
              <a:off x="8201434" y="4060825"/>
              <a:ext cx="7405" cy="327398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Полілінія 143"/>
            <p:cNvSpPr/>
            <p:nvPr/>
          </p:nvSpPr>
          <p:spPr>
            <a:xfrm>
              <a:off x="4162425" y="1657350"/>
              <a:ext cx="0" cy="0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  <p:cxnSp>
          <p:nvCxnSpPr>
            <p:cNvPr id="4136" name="AutoShape 34"/>
            <p:cNvCxnSpPr>
              <a:cxnSpLocks noChangeShapeType="1"/>
              <a:stCxn id="138" idx="2"/>
            </p:cNvCxnSpPr>
            <p:nvPr/>
          </p:nvCxnSpPr>
          <p:spPr bwMode="auto">
            <a:xfrm flipH="1">
              <a:off x="4994313" y="4909277"/>
              <a:ext cx="1" cy="316395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" name="AutoShape 2"/>
            <p:cNvSpPr>
              <a:spLocks noChangeArrowheads="1"/>
            </p:cNvSpPr>
            <p:nvPr/>
          </p:nvSpPr>
          <p:spPr bwMode="auto">
            <a:xfrm>
              <a:off x="7499434" y="2440825"/>
              <a:ext cx="1404000" cy="1620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35000">
                  <a:schemeClr val="accent5">
                    <a:lumMod val="0"/>
                    <a:lumOff val="100000"/>
                  </a:schemeClr>
                </a:gs>
                <a:gs pos="100000">
                  <a:schemeClr val="accent5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Начальник планово –економічного відділу</a:t>
              </a:r>
              <a:endParaRPr lang="uk-UA" sz="14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8" name="AutoShape 2"/>
            <p:cNvSpPr>
              <a:spLocks noChangeArrowheads="1"/>
            </p:cNvSpPr>
            <p:nvPr/>
          </p:nvSpPr>
          <p:spPr bwMode="auto">
            <a:xfrm>
              <a:off x="5612650" y="2448000"/>
              <a:ext cx="1728000" cy="1620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35000">
                  <a:schemeClr val="accent5">
                    <a:lumMod val="0"/>
                    <a:lumOff val="100000"/>
                  </a:schemeClr>
                </a:gs>
                <a:gs pos="100000">
                  <a:schemeClr val="accent5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Начальник відділу бухгалтерського обліку та фінансової звітності</a:t>
              </a:r>
              <a:endParaRPr lang="uk-UA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9" name="AutoShape 33"/>
            <p:cNvSpPr>
              <a:spLocks noChangeArrowheads="1"/>
            </p:cNvSpPr>
            <p:nvPr/>
          </p:nvSpPr>
          <p:spPr bwMode="auto">
            <a:xfrm rot="5400000">
              <a:off x="6258141" y="4081277"/>
              <a:ext cx="540000" cy="111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50" name="AutoShape 23"/>
            <p:cNvCxnSpPr>
              <a:cxnSpLocks noChangeShapeType="1"/>
            </p:cNvCxnSpPr>
            <p:nvPr/>
          </p:nvCxnSpPr>
          <p:spPr bwMode="auto">
            <a:xfrm>
              <a:off x="6539202" y="4068000"/>
              <a:ext cx="0" cy="338666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4" name="AutoShape 2"/>
            <p:cNvSpPr>
              <a:spLocks noChangeArrowheads="1"/>
            </p:cNvSpPr>
            <p:nvPr/>
          </p:nvSpPr>
          <p:spPr bwMode="auto">
            <a:xfrm>
              <a:off x="599784" y="2448000"/>
              <a:ext cx="1548000" cy="1620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35000">
                  <a:schemeClr val="accent5">
                    <a:lumMod val="0"/>
                    <a:lumOff val="100000"/>
                  </a:schemeClr>
                </a:gs>
                <a:gs pos="100000">
                  <a:schemeClr val="accent5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Начальник відділу капітального ремонту та розвитку житлового господарства</a:t>
              </a:r>
              <a:endParaRPr lang="uk-UA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2" name="AutoShape 33"/>
            <p:cNvSpPr>
              <a:spLocks noChangeArrowheads="1"/>
            </p:cNvSpPr>
            <p:nvPr/>
          </p:nvSpPr>
          <p:spPr bwMode="auto">
            <a:xfrm rot="5400000">
              <a:off x="1079181" y="4045423"/>
              <a:ext cx="540000" cy="111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4" name="AutoShape 33"/>
            <p:cNvSpPr>
              <a:spLocks noChangeArrowheads="1"/>
            </p:cNvSpPr>
            <p:nvPr/>
          </p:nvSpPr>
          <p:spPr bwMode="auto">
            <a:xfrm rot="5400000">
              <a:off x="2769464" y="4634158"/>
              <a:ext cx="540000" cy="1655999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 – 3 </a:t>
              </a:r>
              <a:r>
                <a:rPr lang="uk-UA" sz="1400" b="1" dirty="0" err="1" smtClean="0">
                  <a:solidFill>
                    <a:schemeClr val="bg1"/>
                  </a:solidFill>
                  <a:latin typeface="Calibri" pitchFamily="34" charset="0"/>
                </a:rPr>
                <a:t>чол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.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38" name="AutoShape 11"/>
            <p:cNvSpPr>
              <a:spLocks noChangeArrowheads="1"/>
            </p:cNvSpPr>
            <p:nvPr/>
          </p:nvSpPr>
          <p:spPr bwMode="auto">
            <a:xfrm>
              <a:off x="4171747" y="4326257"/>
              <a:ext cx="1645133" cy="583020"/>
            </a:xfrm>
            <a:prstGeom prst="roundRect">
              <a:avLst>
                <a:gd name="adj" fmla="val 16667"/>
              </a:avLst>
            </a:prstGeom>
            <a:solidFill>
              <a:srgbClr val="F7964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lIns="0" tIns="0" rIns="0" bIns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Заступник начальника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відділу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3" name="AutoShape 23"/>
            <p:cNvCxnSpPr>
              <a:cxnSpLocks noChangeShapeType="1"/>
              <a:stCxn id="113" idx="2"/>
            </p:cNvCxnSpPr>
            <p:nvPr/>
          </p:nvCxnSpPr>
          <p:spPr bwMode="auto">
            <a:xfrm>
              <a:off x="3039464" y="4868269"/>
              <a:ext cx="0" cy="357403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" name="AutoShape 11"/>
            <p:cNvSpPr>
              <a:spLocks noChangeArrowheads="1"/>
            </p:cNvSpPr>
            <p:nvPr/>
          </p:nvSpPr>
          <p:spPr bwMode="auto">
            <a:xfrm>
              <a:off x="2211464" y="4328269"/>
              <a:ext cx="1656000" cy="540000"/>
            </a:xfrm>
            <a:prstGeom prst="roundRect">
              <a:avLst>
                <a:gd name="adj" fmla="val 16667"/>
              </a:avLst>
            </a:prstGeom>
            <a:solidFill>
              <a:srgbClr val="F79646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lIns="0" tIns="36000" rIns="0" bIns="3600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Заступник начальника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відділу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8" name="AutoShape 13"/>
            <p:cNvCxnSpPr>
              <a:cxnSpLocks noChangeShapeType="1"/>
            </p:cNvCxnSpPr>
            <p:nvPr/>
          </p:nvCxnSpPr>
          <p:spPr bwMode="auto">
            <a:xfrm flipH="1">
              <a:off x="3081338" y="3986696"/>
              <a:ext cx="793" cy="36000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2" name="AutoShape 2"/>
            <p:cNvSpPr>
              <a:spLocks noChangeArrowheads="1"/>
            </p:cNvSpPr>
            <p:nvPr/>
          </p:nvSpPr>
          <p:spPr bwMode="auto">
            <a:xfrm>
              <a:off x="2271338" y="2448000"/>
              <a:ext cx="1620000" cy="1620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35000">
                  <a:schemeClr val="accent5">
                    <a:lumMod val="0"/>
                    <a:lumOff val="100000"/>
                  </a:schemeClr>
                </a:gs>
                <a:gs pos="100000">
                  <a:schemeClr val="accent5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Начальник відділу поточного утримання будинків та прибудинкових територій</a:t>
              </a:r>
              <a:endParaRPr lang="uk-UA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0" name="AutoShape 2"/>
            <p:cNvSpPr>
              <a:spLocks noChangeArrowheads="1"/>
            </p:cNvSpPr>
            <p:nvPr/>
          </p:nvSpPr>
          <p:spPr bwMode="auto">
            <a:xfrm>
              <a:off x="1378903" y="1440000"/>
              <a:ext cx="1764000" cy="75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Заступник директора</a:t>
              </a:r>
              <a:endParaRPr lang="uk-UA" sz="1400" b="1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83" name="AutoShape 23"/>
            <p:cNvCxnSpPr>
              <a:cxnSpLocks noChangeShapeType="1"/>
            </p:cNvCxnSpPr>
            <p:nvPr/>
          </p:nvCxnSpPr>
          <p:spPr bwMode="auto">
            <a:xfrm>
              <a:off x="2271338" y="1135200"/>
              <a:ext cx="0" cy="30480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AutoShape 23"/>
            <p:cNvCxnSpPr>
              <a:cxnSpLocks noChangeShapeType="1"/>
            </p:cNvCxnSpPr>
            <p:nvPr/>
          </p:nvCxnSpPr>
          <p:spPr bwMode="auto">
            <a:xfrm>
              <a:off x="6528141" y="1152000"/>
              <a:ext cx="0" cy="30480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AutoShape 23"/>
            <p:cNvCxnSpPr>
              <a:cxnSpLocks noChangeShapeType="1"/>
            </p:cNvCxnSpPr>
            <p:nvPr/>
          </p:nvCxnSpPr>
          <p:spPr bwMode="auto">
            <a:xfrm>
              <a:off x="6539202" y="2196000"/>
              <a:ext cx="0" cy="244825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AutoShape 23"/>
            <p:cNvCxnSpPr>
              <a:cxnSpLocks noChangeShapeType="1"/>
            </p:cNvCxnSpPr>
            <p:nvPr/>
          </p:nvCxnSpPr>
          <p:spPr bwMode="auto">
            <a:xfrm>
              <a:off x="8201434" y="2132856"/>
              <a:ext cx="0" cy="296783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" name="AutoShape 2"/>
            <p:cNvSpPr>
              <a:spLocks noChangeArrowheads="1"/>
            </p:cNvSpPr>
            <p:nvPr/>
          </p:nvSpPr>
          <p:spPr bwMode="auto">
            <a:xfrm>
              <a:off x="1767159" y="720000"/>
              <a:ext cx="6768000" cy="432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t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600" b="1" dirty="0" smtClean="0">
                  <a:solidFill>
                    <a:schemeClr val="bg1"/>
                  </a:solidFill>
                  <a:latin typeface="+mj-lt"/>
                </a:rPr>
                <a:t>Директор </a:t>
              </a:r>
              <a:r>
                <a:rPr lang="uk-UA" sz="1600" b="1" dirty="0">
                  <a:solidFill>
                    <a:schemeClr val="bg1"/>
                  </a:solidFill>
                  <a:latin typeface="+mj-lt"/>
                </a:rPr>
                <a:t>Департамента житлового </a:t>
              </a:r>
              <a:r>
                <a:rPr lang="uk-UA" sz="1600" b="1" dirty="0" smtClean="0">
                  <a:solidFill>
                    <a:schemeClr val="bg1"/>
                  </a:solidFill>
                  <a:latin typeface="+mj-lt"/>
                </a:rPr>
                <a:t>господарства</a:t>
              </a:r>
              <a:endParaRPr lang="uk-UA" sz="1600" b="1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100" name="AutoShape 23"/>
            <p:cNvCxnSpPr>
              <a:cxnSpLocks noChangeShapeType="1"/>
            </p:cNvCxnSpPr>
            <p:nvPr/>
          </p:nvCxnSpPr>
          <p:spPr bwMode="auto">
            <a:xfrm>
              <a:off x="5105424" y="2196000"/>
              <a:ext cx="32013" cy="2130257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" name="AutoShape 23"/>
            <p:cNvCxnSpPr>
              <a:cxnSpLocks noChangeShapeType="1"/>
              <a:stCxn id="80" idx="2"/>
              <a:endCxn id="54" idx="0"/>
            </p:cNvCxnSpPr>
            <p:nvPr/>
          </p:nvCxnSpPr>
          <p:spPr bwMode="auto">
            <a:xfrm flipH="1">
              <a:off x="1373784" y="2196000"/>
              <a:ext cx="887119" cy="25200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" name="AutoShape 23"/>
            <p:cNvCxnSpPr>
              <a:cxnSpLocks noChangeShapeType="1"/>
              <a:stCxn id="80" idx="2"/>
              <a:endCxn id="52" idx="0"/>
            </p:cNvCxnSpPr>
            <p:nvPr/>
          </p:nvCxnSpPr>
          <p:spPr bwMode="auto">
            <a:xfrm>
              <a:off x="2260903" y="2196000"/>
              <a:ext cx="820435" cy="25200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9" name="AutoShape 2"/>
            <p:cNvSpPr>
              <a:spLocks noChangeArrowheads="1"/>
            </p:cNvSpPr>
            <p:nvPr/>
          </p:nvSpPr>
          <p:spPr bwMode="auto">
            <a:xfrm>
              <a:off x="4232920" y="1440000"/>
              <a:ext cx="4302238" cy="75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Заступник директора, начальник відділу з обліку та розподілу житла</a:t>
              </a:r>
              <a:endParaRPr lang="uk-UA" sz="14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5" name="Округлений прямокутник 12"/>
          <p:cNvSpPr/>
          <p:nvPr/>
        </p:nvSpPr>
        <p:spPr>
          <a:xfrm>
            <a:off x="1397236" y="44881"/>
            <a:ext cx="7344816" cy="576064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uk-UA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підрозділу у графічному вигляді</a:t>
            </a:r>
            <a:endParaRPr lang="uk-UA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AutoShape 33"/>
          <p:cNvSpPr>
            <a:spLocks noChangeArrowheads="1"/>
          </p:cNvSpPr>
          <p:nvPr/>
        </p:nvSpPr>
        <p:spPr bwMode="auto">
          <a:xfrm rot="5400000">
            <a:off x="4745959" y="5202846"/>
            <a:ext cx="540000" cy="165599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vert270" lIns="0" tIns="0" rIns="0" bIns="0" anchor="ctr" anchorCtr="0"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uk-UA" sz="1400" b="1" dirty="0">
                <a:solidFill>
                  <a:schemeClr val="bg1"/>
                </a:solidFill>
                <a:latin typeface="Calibri" pitchFamily="34" charset="0"/>
              </a:rPr>
              <a:t>Головний </a:t>
            </a:r>
            <a:r>
              <a:rPr lang="uk-UA" sz="1400" b="1" dirty="0" smtClean="0">
                <a:solidFill>
                  <a:schemeClr val="bg1"/>
                </a:solidFill>
                <a:latin typeface="Calibri" pitchFamily="34" charset="0"/>
              </a:rPr>
              <a:t>спеціаліст – 2 </a:t>
            </a:r>
            <a:r>
              <a:rPr lang="uk-UA" sz="1400" b="1" dirty="0" err="1" smtClean="0">
                <a:solidFill>
                  <a:schemeClr val="bg1"/>
                </a:solidFill>
                <a:latin typeface="Calibri" pitchFamily="34" charset="0"/>
              </a:rPr>
              <a:t>чол</a:t>
            </a:r>
            <a:r>
              <a:rPr lang="uk-UA" sz="1400" b="1" dirty="0" smtClean="0">
                <a:solidFill>
                  <a:schemeClr val="bg1"/>
                </a:solidFill>
                <a:latin typeface="Calibri" pitchFamily="34" charset="0"/>
              </a:rPr>
              <a:t>.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59" name="AutoShape 33"/>
          <p:cNvSpPr>
            <a:spLocks noChangeArrowheads="1"/>
          </p:cNvSpPr>
          <p:nvPr/>
        </p:nvSpPr>
        <p:spPr bwMode="auto">
          <a:xfrm rot="5400000">
            <a:off x="7915270" y="4383937"/>
            <a:ext cx="540000" cy="165599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vert270" lIns="0" tIns="0" rIns="0" bIns="0" anchor="ctr" anchorCtr="0"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uk-UA" sz="1400" b="1" dirty="0">
                <a:solidFill>
                  <a:schemeClr val="bg1"/>
                </a:solidFill>
                <a:latin typeface="Calibri" pitchFamily="34" charset="0"/>
              </a:rPr>
              <a:t>Головний </a:t>
            </a:r>
            <a:r>
              <a:rPr lang="uk-UA" sz="1400" b="1" dirty="0" smtClean="0">
                <a:solidFill>
                  <a:schemeClr val="bg1"/>
                </a:solidFill>
                <a:latin typeface="Calibri" pitchFamily="34" charset="0"/>
              </a:rPr>
              <a:t>спеціаліст – 2 </a:t>
            </a:r>
            <a:r>
              <a:rPr lang="uk-UA" sz="1400" b="1" dirty="0" err="1" smtClean="0">
                <a:solidFill>
                  <a:schemeClr val="bg1"/>
                </a:solidFill>
                <a:latin typeface="Calibri" pitchFamily="34" charset="0"/>
              </a:rPr>
              <a:t>чол</a:t>
            </a:r>
            <a:r>
              <a:rPr lang="uk-UA" sz="1400" b="1" dirty="0" smtClean="0">
                <a:solidFill>
                  <a:schemeClr val="bg1"/>
                </a:solidFill>
                <a:latin typeface="Calibri" pitchFamily="34" charset="0"/>
              </a:rPr>
              <a:t>.</a:t>
            </a:r>
            <a:endParaRPr lang="uk-UA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36957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201" y="2966330"/>
            <a:ext cx="2374067" cy="153633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721" y="3269667"/>
            <a:ext cx="1152103" cy="15234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615" y="801035"/>
            <a:ext cx="1614148" cy="2152197"/>
          </a:xfrm>
          <a:prstGeom prst="rect">
            <a:avLst/>
          </a:prstGeom>
        </p:spPr>
      </p:pic>
      <p:pic>
        <p:nvPicPr>
          <p:cNvPr id="1027" name="Picture 3" descr="C:\Documents and Settings\Haluzinskii\Рабочий стол\default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0221" y="914655"/>
            <a:ext cx="3015956" cy="2051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круглений прямокутник 12"/>
          <p:cNvSpPr/>
          <p:nvPr/>
        </p:nvSpPr>
        <p:spPr>
          <a:xfrm>
            <a:off x="543112" y="4888900"/>
            <a:ext cx="3023740" cy="1640389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Виконано капітальний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ремонт із заміною віконних блоків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b="1" dirty="0">
                <a:solidFill>
                  <a:srgbClr val="C00000"/>
                </a:solidFill>
              </a:rPr>
              <a:t>в </a:t>
            </a:r>
            <a:r>
              <a:rPr lang="ru-RU" sz="1600" b="1" dirty="0" err="1">
                <a:solidFill>
                  <a:srgbClr val="C00000"/>
                </a:solidFill>
              </a:rPr>
              <a:t>місцях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загального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 smtClean="0">
                <a:solidFill>
                  <a:srgbClr val="C00000"/>
                </a:solidFill>
              </a:rPr>
              <a:t>користування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на енергоефективні в 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64 будинках</a:t>
            </a:r>
          </a:p>
        </p:txBody>
      </p:sp>
      <p:sp>
        <p:nvSpPr>
          <p:cNvPr id="6" name="Округлений прямокутник 12"/>
          <p:cNvSpPr/>
          <p:nvPr/>
        </p:nvSpPr>
        <p:spPr>
          <a:xfrm>
            <a:off x="6584549" y="915832"/>
            <a:ext cx="2448272" cy="1944062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Проведено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капітальний ремонт з частковим утепленням фасадів на 30 будинках та повністю утеплено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2 будинки на умовах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співфінансування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1713025" y="211636"/>
            <a:ext cx="6984776" cy="576064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Основні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підсумки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роботи ДЖГ за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2016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рік:</a:t>
            </a:r>
            <a:endParaRPr lang="uk-UA" sz="2000" b="1" dirty="0">
              <a:solidFill>
                <a:srgbClr val="800000"/>
              </a:solidFill>
              <a:cs typeface="Times New Roman" pitchFamily="18" charset="0"/>
            </a:endParaRPr>
          </a:p>
        </p:txBody>
      </p:sp>
      <p:sp>
        <p:nvSpPr>
          <p:cNvPr id="40" name="Округлений прямокутник 12"/>
          <p:cNvSpPr/>
          <p:nvPr/>
        </p:nvSpPr>
        <p:spPr>
          <a:xfrm>
            <a:off x="3685554" y="3029808"/>
            <a:ext cx="2729093" cy="1543990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Започатковано улаштування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електронного управління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системами: водо, тепло та електропостачання  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на 15 будинках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72" name="Округлений прямокутник 12"/>
          <p:cNvSpPr/>
          <p:nvPr/>
        </p:nvSpPr>
        <p:spPr>
          <a:xfrm>
            <a:off x="526967" y="1069164"/>
            <a:ext cx="2734282" cy="1567748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 Виконано капітальний ремонт житлового фонду на суму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42,6 млн.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грн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(325 будинках). Залучено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співфінансування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мешканців 6,04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млн.грн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Округлений прямокутник 12"/>
          <p:cNvSpPr/>
          <p:nvPr/>
        </p:nvSpPr>
        <p:spPr>
          <a:xfrm>
            <a:off x="6162373" y="4808996"/>
            <a:ext cx="2768368" cy="1860364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Започатковано улаштування світлодіодних ламп з акустичними вимикачами в 3 будинках, що дає економію електроенергії </a:t>
            </a:r>
          </a:p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д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о 65 %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98484" y="4605313"/>
            <a:ext cx="1808181" cy="22075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878" y="2901319"/>
            <a:ext cx="2441111" cy="180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55664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859" y="1107587"/>
            <a:ext cx="2798726" cy="2099045"/>
          </a:xfrm>
          <a:prstGeom prst="rect">
            <a:avLst/>
          </a:prstGeom>
        </p:spPr>
      </p:pic>
      <p:sp>
        <p:nvSpPr>
          <p:cNvPr id="4" name="Округлений прямокутник 12"/>
          <p:cNvSpPr/>
          <p:nvPr/>
        </p:nvSpPr>
        <p:spPr>
          <a:xfrm>
            <a:off x="548497" y="2872469"/>
            <a:ext cx="2868449" cy="1640389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Виконано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поточний ремонт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асфальтобетонного покриття прибудинкових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територій – 16,8 </a:t>
            </a:r>
            <a:r>
              <a:rPr lang="uk-UA" sz="1600" b="1" dirty="0" err="1">
                <a:solidFill>
                  <a:srgbClr val="C00000"/>
                </a:solidFill>
                <a:cs typeface="Times New Roman" pitchFamily="18" charset="0"/>
              </a:rPr>
              <a:t>тис.кв.м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 (230 дворів)</a:t>
            </a:r>
          </a:p>
        </p:txBody>
      </p:sp>
      <p:sp>
        <p:nvSpPr>
          <p:cNvPr id="6" name="Округлений прямокутник 12"/>
          <p:cNvSpPr/>
          <p:nvPr/>
        </p:nvSpPr>
        <p:spPr>
          <a:xfrm>
            <a:off x="6609184" y="980728"/>
            <a:ext cx="3096344" cy="2175921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Проведено реконструкцію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нежитлових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приміщень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з улаштуванням квартир та кімнат для маневрового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фонду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міста по 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вул. Лебединського, 1 – 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3 приміщення та 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вул.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С.Ценського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, 14 – 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6 приміщень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1713025" y="211636"/>
            <a:ext cx="6984776" cy="576064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Основні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підсумки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роботи ДЖГ за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2016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рік:</a:t>
            </a:r>
            <a:endParaRPr lang="uk-UA" sz="2000" b="1" dirty="0">
              <a:solidFill>
                <a:srgbClr val="800000"/>
              </a:solidFill>
              <a:cs typeface="Times New Roman" pitchFamily="18" charset="0"/>
            </a:endParaRPr>
          </a:p>
        </p:txBody>
      </p:sp>
      <p:sp>
        <p:nvSpPr>
          <p:cNvPr id="31" name="Округлений прямокутник 12"/>
          <p:cNvSpPr/>
          <p:nvPr/>
        </p:nvSpPr>
        <p:spPr>
          <a:xfrm>
            <a:off x="6609183" y="3214711"/>
            <a:ext cx="3168353" cy="1496067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Проведено капітальний ремонт на 100 ліфтах з улаштуванням безпровідної диспетчеризації. Станом на 1.01.2017р.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диспетчеризовано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146 ліфтів </a:t>
            </a:r>
          </a:p>
        </p:txBody>
      </p:sp>
      <p:sp>
        <p:nvSpPr>
          <p:cNvPr id="27" name="Округлений прямокутник 12"/>
          <p:cNvSpPr/>
          <p:nvPr/>
        </p:nvSpPr>
        <p:spPr>
          <a:xfrm>
            <a:off x="3863562" y="3517660"/>
            <a:ext cx="2156543" cy="1193119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Влаштовано 312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паркомісць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на умовах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співфінансування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Округлений прямокутник 12"/>
          <p:cNvSpPr/>
          <p:nvPr/>
        </p:nvSpPr>
        <p:spPr>
          <a:xfrm>
            <a:off x="620099" y="1081164"/>
            <a:ext cx="2796847" cy="1640389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Виконано капітальний ремонт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асфальтобетонного покриття прибудинкових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територій – 17,7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тис.кв.м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 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(37 дворів)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25" name="Picture 3" descr="C:\Documents and Settings\Myronyshyn\Рабочий стол\ks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3" y="4869160"/>
            <a:ext cx="2779980" cy="1952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833" y="4835900"/>
            <a:ext cx="2880319" cy="19529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98" y="4806795"/>
            <a:ext cx="2502140" cy="2011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81872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Картинки по запросу фото голосования співвласників будинків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475" y="4078662"/>
            <a:ext cx="2860040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Похожее изображени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046" y="1501901"/>
            <a:ext cx="2559827" cy="2138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05" y="2468589"/>
            <a:ext cx="2630135" cy="1691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Documents and Settings\Haluzinskii\Рабочий стол\ima42ges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5384" y="4562631"/>
            <a:ext cx="3495734" cy="2330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круглений прямокутник 12"/>
          <p:cNvSpPr/>
          <p:nvPr/>
        </p:nvSpPr>
        <p:spPr>
          <a:xfrm>
            <a:off x="6694305" y="1403258"/>
            <a:ext cx="2379464" cy="1910989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Станом на 1.01.2017р.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підписано М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еморандум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про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співпрацю та взаєморозуміння з 10 управлінськими компаніями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та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32 ОСББ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0" name="Округлений прямокутник 12"/>
          <p:cNvSpPr/>
          <p:nvPr/>
        </p:nvSpPr>
        <p:spPr>
          <a:xfrm>
            <a:off x="4089289" y="4354122"/>
            <a:ext cx="2519895" cy="1715577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Станом на 1.01.2017р. 719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будинків, співвласники яких визначилися з управлінськими компаніями</a:t>
            </a:r>
          </a:p>
          <a:p>
            <a:pPr algn="ctr">
              <a:defRPr/>
            </a:pP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1713025" y="211636"/>
            <a:ext cx="6984776" cy="576064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Основні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підсумки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роботи ДЖГ за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2016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рік:</a:t>
            </a:r>
            <a:endParaRPr lang="uk-UA" sz="2000" b="1" dirty="0">
              <a:solidFill>
                <a:srgbClr val="800000"/>
              </a:solidFill>
              <a:cs typeface="Times New Roman" pitchFamily="18" charset="0"/>
            </a:endParaRPr>
          </a:p>
        </p:txBody>
      </p:sp>
      <p:sp>
        <p:nvSpPr>
          <p:cNvPr id="40" name="Округлений прямокутник 12"/>
          <p:cNvSpPr/>
          <p:nvPr/>
        </p:nvSpPr>
        <p:spPr>
          <a:xfrm>
            <a:off x="1642928" y="4096657"/>
            <a:ext cx="2376264" cy="360040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 Створено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81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ОСББ</a:t>
            </a:r>
          </a:p>
        </p:txBody>
      </p:sp>
      <p:sp>
        <p:nvSpPr>
          <p:cNvPr id="34" name="Округлений прямокутник 12"/>
          <p:cNvSpPr/>
          <p:nvPr/>
        </p:nvSpPr>
        <p:spPr>
          <a:xfrm>
            <a:off x="488847" y="1640861"/>
            <a:ext cx="3495093" cy="789497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Забезпечено належне утримання 1651 житлових будинків та прибудинкових територій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 719 багатоквартирних будинків, співвласниками яких визначено управителя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656155" y="260648"/>
            <a:ext cx="6840760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Визначення проблемних питань підрозділу та надання пропозицій щодо їх вирішення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007080"/>
              </p:ext>
            </p:extLst>
          </p:nvPr>
        </p:nvGraphicFramePr>
        <p:xfrm>
          <a:off x="704528" y="1700809"/>
          <a:ext cx="7920880" cy="46634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5633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Проблемне питання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Причина виникнення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Пропозиції по усуненню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4295">
                <a:tc>
                  <a:txBody>
                    <a:bodyPr/>
                    <a:lstStyle/>
                    <a:p>
                      <a:pPr marL="228600" indent="-228600" algn="l">
                        <a:buAutoNum type="arabicPeriod"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Незадовільний технічний стан ліфтового господарства (54% ліфтів відпрацювали понад 25р.)</a:t>
                      </a:r>
                    </a:p>
                    <a:p>
                      <a:pPr marL="228600" indent="-228600" algn="l">
                        <a:buAutoNum type="arabicPeriod"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 algn="l">
                        <a:buAutoNum type="arabicPeriod"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 algn="l">
                        <a:buAutoNum type="arabicPeriod"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 algn="l">
                        <a:buAutoNum type="arabicPeriod"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Зменшення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кількості послуг з утримання будинку, які надають ЖЕП</a:t>
                      </a:r>
                    </a:p>
                    <a:p>
                      <a:pPr marL="228600" indent="-228600" algn="l">
                        <a:buAutoNum type="arabicPeriod"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 algn="l">
                        <a:buAutoNum type="arabicPeriod"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Не благоустроєні прибудинкові території</a:t>
                      </a:r>
                      <a:endParaRPr lang="uk-UA" sz="1200" b="1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anose="05000000000000000000" pitchFamily="2" charset="2"/>
                        <a:buChar char="ü"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відсутність підтримки з державного бюджету.</a:t>
                      </a:r>
                    </a:p>
                    <a:p>
                      <a:pPr marL="171450" indent="-171450" algn="l">
                        <a:buFont typeface="Wingdings" panose="05000000000000000000" pitchFamily="2" charset="2"/>
                        <a:buChar char="ü"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щорічне фінансування з міського бюджету в межах до 10% від потреби.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Збільшення собівартості послуг з утримання будинків (підвищення мінімальної заробітної плати, вартості енергоносіїв та матеріалів)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Недостатній рівень благоустрою прибудинкових територій при забудові житлових будинків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Проведення капітального ремонту-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термін подальшої експлуатації ліфта 4р.;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модернізації-18р.;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заміни-25р.</a:t>
                      </a:r>
                      <a:r>
                        <a:rPr lang="en-US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Пошук інших джерел </a:t>
                      </a:r>
                      <a:r>
                        <a:rPr lang="uk-UA" sz="1200" b="1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фінасування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ремонту та заміни ліфтів (кредитні ресурси)</a:t>
                      </a: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Перегляд рівня тарифів за розрахунками виконавців послуг</a:t>
                      </a: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Продовження проведення комплексного капітального ремонту прибудинкових територій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2965">
                <a:tc>
                  <a:txBody>
                    <a:bodyPr/>
                    <a:lstStyle/>
                    <a:p>
                      <a:pPr algn="ctr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Неможливість р</a:t>
                      </a:r>
                      <a:r>
                        <a:rPr lang="uk-UA" sz="1200" b="1" dirty="0" smtClean="0">
                          <a:latin typeface="+mn-lt"/>
                          <a:cs typeface="Times New Roman" pitchFamily="18" charset="0"/>
                        </a:rPr>
                        <a:t>еалізації закону України «Про особливості здійснення права власності у багатоквартирному будинку»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приведена у відповідність законодавча база:</a:t>
                      </a:r>
                    </a:p>
                    <a:p>
                      <a:pPr marL="171450" indent="-171450" algn="l">
                        <a:buFontTx/>
                        <a:buChar char="-"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затверджений типовий договір на управління;</a:t>
                      </a:r>
                    </a:p>
                    <a:p>
                      <a:pPr marL="171450" indent="-171450" algn="l">
                        <a:buFontTx/>
                        <a:buChar char="-"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внесені зміни до ЗУ «Про житлово-комунальні послуги»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Реалізація ЗУ «Про особливості здійснення права власності у багатоквартирному будинку» після приведення у відповідність нормативних актів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140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007788"/>
              </p:ext>
            </p:extLst>
          </p:nvPr>
        </p:nvGraphicFramePr>
        <p:xfrm>
          <a:off x="632520" y="1268760"/>
          <a:ext cx="8338952" cy="54864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1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37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46525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Стратегічна ціль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Завдання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Кінцевий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термін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досягнення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очікуваного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показника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 в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розрізі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 2020 року)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3726">
                <a:tc>
                  <a:txBody>
                    <a:bodyPr/>
                    <a:lstStyle/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Забезпечення належного стану прибудинкових територій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Покращення комфортності  проживання мешканців у багатоквартирних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житлових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будинках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Визначення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меж прибудинкових територій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Реформування житлової галузі міста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Продовження проведення комплексного 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капітального ремонту прибудинкових територій </a:t>
                      </a:r>
                      <a:r>
                        <a:rPr lang="uk-UA" sz="1200" i="1" noProof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(в межах видатків  міського бюджету)</a:t>
                      </a:r>
                      <a:r>
                        <a:rPr lang="ru-RU" sz="1200" noProof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:</a:t>
                      </a: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27 дворів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30 дворів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33 дворів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36 дворів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Проведення 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капітального ремонту ліфтів </a:t>
                      </a:r>
                      <a:r>
                        <a:rPr lang="uk-UA" sz="1200" i="1" noProof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(в межах видатків  міського бюджету)</a:t>
                      </a:r>
                      <a:r>
                        <a:rPr lang="ru-RU" sz="1200" noProof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uk-UA" sz="1200" b="1" noProof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 105 ліфтів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uk-UA" sz="1200" b="1" noProof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 107 ліфтів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uk-UA" sz="1200" b="1" noProof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 109 ліфтів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uk-UA" sz="1200" b="1" noProof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 111 ліфтів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noProof="0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uk-UA" sz="1200" b="1" noProof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Виготовлення землевпорядної документації за результатами розроблення проектів розподілу кварталів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noProof="0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latin typeface="+mn-lt"/>
                          <a:cs typeface="Times New Roman" pitchFamily="18" charset="0"/>
                        </a:rPr>
                        <a:t>Реалізація закону України «Про особливості здійснення права власності у багатоквартирному будинку»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2017р.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2018р.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2019р.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2020р.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2017р.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2018р.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2019р.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2020р.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2017р.-2020р.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2017р.-2020р.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Округлений прямокутник 12"/>
          <p:cNvSpPr/>
          <p:nvPr/>
        </p:nvSpPr>
        <p:spPr>
          <a:xfrm>
            <a:off x="1712640" y="260648"/>
            <a:ext cx="6408712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Стратегічні цілі до 2020 року</a:t>
            </a:r>
          </a:p>
        </p:txBody>
      </p:sp>
    </p:spTree>
    <p:extLst>
      <p:ext uri="{BB962C8B-B14F-4D97-AF65-F5344CB8AC3E}">
        <p14:creationId xmlns:p14="http://schemas.microsoft.com/office/powerpoint/2010/main" val="35329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352600" y="260648"/>
            <a:ext cx="7128792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Пріоритетні напрямки роботи на 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рік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488718"/>
              </p:ext>
            </p:extLst>
          </p:nvPr>
        </p:nvGraphicFramePr>
        <p:xfrm>
          <a:off x="560512" y="1241787"/>
          <a:ext cx="8352928" cy="558238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7001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2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81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23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1622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Стратегічна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ціль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 2017 рік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Конкретні завдання по досягненню стратегічних цілей 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Показники досягнення завдання КРІ      (яких конкретно кількісних</a:t>
                      </a:r>
                      <a:r>
                        <a:rPr lang="uk-UA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 якісних показників планується досягти) 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Кінцевий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термін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досягнення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показника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(у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розрізі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4-х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кварталів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24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  <a:r>
                        <a:rPr kumimoji="0" lang="uk-UA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окращення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технічного стану та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підвищення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енергоефективності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житлових будинків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Забезпечення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належного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рівня поточної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експлуатації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житлового фонду  у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відповідності до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вимог нормативів </a:t>
                      </a:r>
                      <a:endParaRPr lang="uk-UA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Проведення капітального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ремонту  та реконструкції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житлового фонду  на суму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42 млн. грн.</a:t>
                      </a: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згідно Порядку</a:t>
                      </a:r>
                      <a:r>
                        <a:rPr kumimoji="0" lang="uk-UA" sz="1200" b="1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проведення капітального ремонту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багатоквартирних житлових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будинків та об’єктів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благоустрою прибудинкових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територій м. Вінниці із</a:t>
                      </a:r>
                      <a:endParaRPr kumimoji="0" lang="uk-UA" sz="1200" b="1" kern="1200" baseline="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застосуванням електронної системи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en-US" sz="12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ProZorro</a:t>
                      </a: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100% виконання управлінськими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компаніями, що підписали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меморандум про співпрацю та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взаєморозуміння, плану поточного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ремонту житлового фонду</a:t>
                      </a:r>
                      <a:endParaRPr kumimoji="0" lang="uk-UA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5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млн</a:t>
                      </a:r>
                      <a:r>
                        <a:rPr kumimoji="0" lang="uk-UA" sz="12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.грн</a:t>
                      </a: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млн.</a:t>
                      </a:r>
                      <a:r>
                        <a:rPr kumimoji="0" lang="uk-UA" sz="12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грн</a:t>
                      </a: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17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млн</a:t>
                      </a:r>
                      <a:r>
                        <a:rPr kumimoji="0" lang="uk-UA" sz="12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.грн</a:t>
                      </a: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млн</a:t>
                      </a:r>
                      <a:r>
                        <a:rPr kumimoji="0" lang="uk-UA" sz="12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.грн</a:t>
                      </a: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kumimoji="0" lang="uk-UA" sz="1200" b="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endParaRPr kumimoji="0" lang="uk-UA" sz="1200" b="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15%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%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%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%</a:t>
                      </a:r>
                      <a:endParaRPr kumimoji="0" lang="uk-UA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  <a:endParaRPr kumimoji="0" lang="uk-UA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57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5BA08ED8B5B9A548B092F047E8621AC9" ma:contentTypeVersion="0" ma:contentTypeDescription="Створення нового документа." ma:contentTypeScope="" ma:versionID="d941d1bd86f8ff1260a31562a9178a5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ffdeeba82958b12d33e6bb391080f2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5867F90-5764-42BC-882C-91E83A6B62E0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9937939-C32A-46B2-983C-D03CE43FC1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C37F1B-2AF4-4EFC-90AD-05668D71A6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Презентация2</Template>
  <TotalTime>30196</TotalTime>
  <Words>1179</Words>
  <Application>Microsoft Office PowerPoint</Application>
  <PresentationFormat>Лист A4 (210x297 мм)</PresentationFormat>
  <Paragraphs>322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Arial</vt:lpstr>
      <vt:lpstr>Book Antiqua</vt:lpstr>
      <vt:lpstr>Calibri</vt:lpstr>
      <vt:lpstr>Lucida Sans</vt:lpstr>
      <vt:lpstr>Segoe UI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Вінницька міська рада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Опалінський Віктор Вячеславович</dc:creator>
  <cp:lastModifiedBy>Хартник Марія Михайлівна</cp:lastModifiedBy>
  <cp:revision>1589</cp:revision>
  <cp:lastPrinted>2017-01-10T07:58:37Z</cp:lastPrinted>
  <dcterms:created xsi:type="dcterms:W3CDTF">2011-02-24T13:45:13Z</dcterms:created>
  <dcterms:modified xsi:type="dcterms:W3CDTF">2020-06-30T12:38:53Z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0x0101005BA08ED8B5B9A548B092F047E8621AC9</vt:lpwstr>
  </property>
  <property fmtid="{D5CDD505-2E9C-101B-9397-08002B2CF9AE}" pid="3" name="TemplateUrl">
    <vt:lpwstr/>
  </property>
  <property fmtid="{D5CDD505-2E9C-101B-9397-08002B2CF9AE}" pid="4" name="_SourceUrl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dlc_DocIdItemGuid">
    <vt:lpwstr>179e483b-0a1f-47f0-b6d8-3aebeb274d4d</vt:lpwstr>
  </property>
</Properties>
</file>