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6" r:id="rId2"/>
    <p:sldId id="286" r:id="rId3"/>
    <p:sldId id="279" r:id="rId4"/>
    <p:sldId id="280" r:id="rId5"/>
    <p:sldId id="265" r:id="rId6"/>
    <p:sldId id="267" r:id="rId7"/>
    <p:sldId id="268" r:id="rId8"/>
    <p:sldId id="264" r:id="rId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2122"/>
    <a:srgbClr val="FEDC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47" d="100"/>
          <a:sy n="147" d="100"/>
        </p:scale>
        <p:origin x="81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7B25C5-7578-4BB0-A64B-460C56928A1E}" type="datetimeFigureOut">
              <a:rPr lang="uk-UA" smtClean="0"/>
              <a:t>19.02.2021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DC2322-6972-4806-AD68-58165845C5B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85680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038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912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ристуваць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250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Користуваць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635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Користуваць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116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Користуваць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977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Користуваць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27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Користуваць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8065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2029E-E3A8-4204-BDEE-0798EB9DD63B}" type="datetimeFigureOut">
              <a:rPr lang="uk-UA" smtClean="0"/>
              <a:t>19.02.2021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D4FE4-04C3-4447-A1BC-794AC5E9B3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29336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8" r:id="rId7"/>
    <p:sldLayoutId id="2147483667" r:id="rId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18358" y="542727"/>
            <a:ext cx="593468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latin typeface="Vinnytsia Sans" panose="00000500000000000000" pitchFamily="50" charset="0"/>
              </a:rPr>
              <a:t>Звіт</a:t>
            </a:r>
            <a:r>
              <a:rPr lang="ru-RU" sz="2400" b="1" dirty="0">
                <a:latin typeface="Vinnytsia Sans" panose="00000500000000000000" pitchFamily="50" charset="0"/>
              </a:rPr>
              <a:t/>
            </a:r>
            <a:br>
              <a:rPr lang="ru-RU" sz="2400" b="1" dirty="0">
                <a:latin typeface="Vinnytsia Sans" panose="00000500000000000000" pitchFamily="50" charset="0"/>
              </a:rPr>
            </a:br>
            <a:r>
              <a:rPr lang="ru-RU" sz="2800" b="1" dirty="0">
                <a:latin typeface="Vinnytsia Sans" panose="00000500000000000000" pitchFamily="50" charset="0"/>
              </a:rPr>
              <a:t>департаменту комунального </a:t>
            </a:r>
            <a:r>
              <a:rPr lang="ru-RU" sz="2800" b="1" dirty="0" smtClean="0">
                <a:latin typeface="Vinnytsia Sans" panose="00000500000000000000" pitchFamily="50" charset="0"/>
              </a:rPr>
              <a:t>майна </a:t>
            </a:r>
            <a:r>
              <a:rPr lang="ru-RU" sz="2800" b="1" dirty="0">
                <a:latin typeface="Vinnytsia Sans" panose="00000500000000000000" pitchFamily="50" charset="0"/>
              </a:rPr>
              <a:t>Вінницької міської </a:t>
            </a:r>
            <a:r>
              <a:rPr lang="ru-RU" sz="2800" b="1" dirty="0" smtClean="0">
                <a:latin typeface="Vinnytsia Sans" panose="00000500000000000000" pitchFamily="50" charset="0"/>
              </a:rPr>
              <a:t>ради </a:t>
            </a:r>
            <a:r>
              <a:rPr lang="ru-RU" sz="2800" b="1" dirty="0">
                <a:latin typeface="Vinnytsia Sans" panose="00000500000000000000" pitchFamily="50" charset="0"/>
              </a:rPr>
              <a:t>про </a:t>
            </a:r>
            <a:r>
              <a:rPr lang="ru-RU" sz="2800" b="1" dirty="0" err="1">
                <a:latin typeface="Vinnytsia Sans" panose="00000500000000000000" pitchFamily="50" charset="0"/>
              </a:rPr>
              <a:t>виконання</a:t>
            </a:r>
            <a:r>
              <a:rPr lang="ru-RU" sz="2800" b="1" dirty="0">
                <a:latin typeface="Vinnytsia Sans" panose="00000500000000000000" pitchFamily="50" charset="0"/>
              </a:rPr>
              <a:t> </a:t>
            </a:r>
            <a:r>
              <a:rPr lang="ru-RU" sz="2800" b="1" dirty="0" err="1">
                <a:latin typeface="Vinnytsia Sans" panose="00000500000000000000" pitchFamily="50" charset="0"/>
              </a:rPr>
              <a:t>бюджетних</a:t>
            </a:r>
            <a:r>
              <a:rPr lang="ru-RU" sz="2800" b="1" dirty="0">
                <a:latin typeface="Vinnytsia Sans" panose="00000500000000000000" pitchFamily="50" charset="0"/>
              </a:rPr>
              <a:t> </a:t>
            </a:r>
            <a:r>
              <a:rPr lang="ru-RU" sz="2800" b="1" dirty="0" err="1" smtClean="0">
                <a:latin typeface="Vinnytsia Sans" panose="00000500000000000000" pitchFamily="50" charset="0"/>
              </a:rPr>
              <a:t>програм</a:t>
            </a:r>
            <a:r>
              <a:rPr lang="ru-RU" sz="2800" b="1" dirty="0" smtClean="0">
                <a:latin typeface="Vinnytsia Sans" panose="00000500000000000000" pitchFamily="50" charset="0"/>
              </a:rPr>
              <a:t> </a:t>
            </a:r>
          </a:p>
          <a:p>
            <a:pPr algn="ctr"/>
            <a:r>
              <a:rPr lang="ru-RU" sz="2800" b="1" dirty="0" smtClean="0">
                <a:latin typeface="Vinnytsia Sans" panose="00000500000000000000" pitchFamily="50" charset="0"/>
              </a:rPr>
              <a:t>за </a:t>
            </a:r>
            <a:r>
              <a:rPr lang="ru-RU" sz="2800" b="1" dirty="0">
                <a:latin typeface="Vinnytsia Sans" panose="00000500000000000000" pitchFamily="50" charset="0"/>
              </a:rPr>
              <a:t>2020 </a:t>
            </a:r>
            <a:r>
              <a:rPr lang="ru-RU" sz="2800" b="1" dirty="0" err="1">
                <a:latin typeface="Vinnytsia Sans" panose="00000500000000000000" pitchFamily="50" charset="0"/>
              </a:rPr>
              <a:t>рік</a:t>
            </a:r>
            <a:r>
              <a:rPr lang="ru-RU" sz="5400" b="1" dirty="0">
                <a:latin typeface="Vinnytsia Sans" panose="00000500000000000000" pitchFamily="50" charset="0"/>
              </a:rPr>
              <a:t/>
            </a:r>
            <a:br>
              <a:rPr lang="ru-RU" sz="5400" b="1" dirty="0">
                <a:latin typeface="Vinnytsia Sans" panose="00000500000000000000" pitchFamily="50" charset="0"/>
              </a:rPr>
            </a:br>
            <a:endParaRPr lang="ru-RU" sz="5400" b="1" dirty="0">
              <a:latin typeface="Vinnytsia Sans" panose="00000500000000000000" pitchFamily="50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4114" y="3825708"/>
            <a:ext cx="50646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>
                <a:solidFill>
                  <a:srgbClr val="C00000"/>
                </a:solidFill>
                <a:latin typeface="Vinnytsia Sans" panose="00000500000000000000" pitchFamily="50" charset="0"/>
              </a:rPr>
              <a:t>Доповідає</a:t>
            </a:r>
            <a:r>
              <a:rPr lang="ru-RU" sz="2000" b="1" dirty="0">
                <a:solidFill>
                  <a:srgbClr val="C00000"/>
                </a:solidFill>
                <a:latin typeface="Vinnytsia Sans" panose="00000500000000000000" pitchFamily="50" charset="0"/>
              </a:rPr>
              <a:t>: </a:t>
            </a:r>
          </a:p>
          <a:p>
            <a:r>
              <a:rPr lang="ru-RU" sz="2000" b="1" dirty="0" err="1" smtClean="0">
                <a:solidFill>
                  <a:srgbClr val="C00000"/>
                </a:solidFill>
                <a:latin typeface="Vinnytsia Sans" panose="00000500000000000000" pitchFamily="50" charset="0"/>
              </a:rPr>
              <a:t>В.о</a:t>
            </a:r>
            <a:r>
              <a:rPr lang="ru-RU" sz="2000" b="1" dirty="0" smtClean="0">
                <a:solidFill>
                  <a:srgbClr val="C00000"/>
                </a:solidFill>
                <a:latin typeface="Vinnytsia Sans" panose="00000500000000000000" pitchFamily="50" charset="0"/>
              </a:rPr>
              <a:t>. директора </a:t>
            </a:r>
            <a:r>
              <a:rPr lang="ru-RU" sz="2000" b="1" dirty="0">
                <a:solidFill>
                  <a:srgbClr val="C00000"/>
                </a:solidFill>
                <a:latin typeface="Vinnytsia Sans" panose="00000500000000000000" pitchFamily="50" charset="0"/>
              </a:rPr>
              <a:t>департаменту</a:t>
            </a:r>
            <a:br>
              <a:rPr lang="ru-RU" sz="2000" b="1" dirty="0">
                <a:solidFill>
                  <a:srgbClr val="C00000"/>
                </a:solidFill>
                <a:latin typeface="Vinnytsia Sans" panose="00000500000000000000" pitchFamily="50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Vinnytsia Sans" panose="00000500000000000000" pitchFamily="50" charset="0"/>
              </a:rPr>
              <a:t>Андрій Петров</a:t>
            </a:r>
            <a:endParaRPr lang="ru-RU" sz="2400" b="1" dirty="0">
              <a:solidFill>
                <a:srgbClr val="C00000"/>
              </a:solidFill>
              <a:latin typeface="Vinnytsia Sans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78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303508" y="1353243"/>
            <a:ext cx="774143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uk-UA" b="1" dirty="0">
                <a:latin typeface="Verdana" panose="020B0604030504040204" pitchFamily="34" charset="0"/>
                <a:ea typeface="Verdana" panose="020B0604030504040204" pitchFamily="34" charset="0"/>
              </a:rPr>
              <a:t>від оренди об'єктів нерухомого майна (крім ЄМК) </a:t>
            </a:r>
            <a:r>
              <a:rPr lang="uk-UA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– 20,1 </a:t>
            </a:r>
            <a:r>
              <a:rPr lang="uk-UA" b="1" dirty="0">
                <a:latin typeface="Verdana" panose="020B0604030504040204" pitchFamily="34" charset="0"/>
                <a:ea typeface="Verdana" panose="020B0604030504040204" pitchFamily="34" charset="0"/>
              </a:rPr>
              <a:t>млн. грн. в тому числі:</a:t>
            </a:r>
          </a:p>
          <a:p>
            <a:pPr marL="719138" indent="-200025" algn="just">
              <a:buFont typeface="Arial" panose="020B0604020202020204" pitchFamily="34" charset="0"/>
              <a:buChar char="•"/>
            </a:pPr>
            <a:r>
              <a:rPr lang="uk-UA" dirty="0">
                <a:latin typeface="Verdana" panose="020B0604030504040204" pitchFamily="34" charset="0"/>
                <a:ea typeface="Verdana" panose="020B0604030504040204" pitchFamily="34" charset="0"/>
              </a:rPr>
              <a:t>до бюджету ВМТГ перераховано </a:t>
            </a:r>
            <a:r>
              <a:rPr lang="uk-UA" dirty="0" smtClean="0">
                <a:latin typeface="Verdana" panose="020B0604030504040204" pitchFamily="34" charset="0"/>
                <a:ea typeface="Verdana" panose="020B0604030504040204" pitchFamily="34" charset="0"/>
              </a:rPr>
              <a:t>- 11,6 </a:t>
            </a:r>
            <a:r>
              <a:rPr lang="uk-UA" dirty="0">
                <a:latin typeface="Verdana" panose="020B0604030504040204" pitchFamily="34" charset="0"/>
                <a:ea typeface="Verdana" panose="020B0604030504040204" pitchFamily="34" charset="0"/>
              </a:rPr>
              <a:t>млн. грн; </a:t>
            </a:r>
          </a:p>
          <a:p>
            <a:pPr marL="719138" indent="-200025" algn="just">
              <a:buFont typeface="Arial" panose="020B0604020202020204" pitchFamily="34" charset="0"/>
              <a:buChar char="•"/>
            </a:pPr>
            <a:r>
              <a:rPr lang="uk-UA" dirty="0">
                <a:latin typeface="Verdana" panose="020B0604030504040204" pitchFamily="34" charset="0"/>
                <a:ea typeface="Verdana" panose="020B0604030504040204" pitchFamily="34" charset="0"/>
              </a:rPr>
              <a:t>до державного бюджету перераховано ПДВ на суму –  </a:t>
            </a:r>
            <a:r>
              <a:rPr lang="uk-UA" dirty="0" smtClean="0">
                <a:latin typeface="Verdana" panose="020B0604030504040204" pitchFamily="34" charset="0"/>
                <a:ea typeface="Verdana" panose="020B0604030504040204" pitchFamily="34" charset="0"/>
              </a:rPr>
              <a:t>2,2 </a:t>
            </a:r>
            <a:r>
              <a:rPr lang="uk-UA" dirty="0">
                <a:latin typeface="Verdana" panose="020B0604030504040204" pitchFamily="34" charset="0"/>
                <a:ea typeface="Verdana" panose="020B0604030504040204" pitchFamily="34" charset="0"/>
              </a:rPr>
              <a:t>млн. грн; </a:t>
            </a:r>
          </a:p>
          <a:p>
            <a:pPr marL="719138" indent="-200025" algn="just">
              <a:buFont typeface="Arial" panose="020B0604020202020204" pitchFamily="34" charset="0"/>
              <a:buChar char="•"/>
            </a:pPr>
            <a:r>
              <a:rPr lang="uk-UA" dirty="0">
                <a:latin typeface="Verdana" panose="020B0604030504040204" pitchFamily="34" charset="0"/>
                <a:ea typeface="Verdana" panose="020B0604030504040204" pitchFamily="34" charset="0"/>
              </a:rPr>
              <a:t>на рахунках комунальних </a:t>
            </a:r>
            <a:r>
              <a:rPr lang="uk-UA" dirty="0" smtClean="0">
                <a:latin typeface="Verdana" panose="020B0604030504040204" pitchFamily="34" charset="0"/>
                <a:ea typeface="Verdana" panose="020B0604030504040204" pitchFamily="34" charset="0"/>
              </a:rPr>
              <a:t>підприємств – 4,6 </a:t>
            </a:r>
            <a:r>
              <a:rPr lang="uk-UA" dirty="0">
                <a:latin typeface="Verdana" panose="020B0604030504040204" pitchFamily="34" charset="0"/>
                <a:ea typeface="Verdana" panose="020B0604030504040204" pitchFamily="34" charset="0"/>
              </a:rPr>
              <a:t>млн. </a:t>
            </a:r>
            <a:r>
              <a:rPr lang="uk-UA" dirty="0" smtClean="0">
                <a:latin typeface="Verdana" panose="020B0604030504040204" pitchFamily="34" charset="0"/>
                <a:ea typeface="Verdana" panose="020B0604030504040204" pitchFamily="34" charset="0"/>
              </a:rPr>
              <a:t>грн.; </a:t>
            </a:r>
            <a:endParaRPr lang="uk-UA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719138" indent="-200025" algn="just">
              <a:buFont typeface="Arial" panose="020B0604020202020204" pitchFamily="34" charset="0"/>
              <a:buChar char="•"/>
            </a:pPr>
            <a:r>
              <a:rPr lang="uk-UA" dirty="0">
                <a:latin typeface="Verdana" panose="020B0604030504040204" pitchFamily="34" charset="0"/>
                <a:ea typeface="Verdana" panose="020B0604030504040204" pitchFamily="34" charset="0"/>
              </a:rPr>
              <a:t>на рахунках </a:t>
            </a:r>
            <a:r>
              <a:rPr lang="uk-UA" dirty="0" smtClean="0">
                <a:latin typeface="Verdana" panose="020B0604030504040204" pitchFamily="34" charset="0"/>
                <a:ea typeface="Verdana" panose="020B0604030504040204" pitchFamily="34" charset="0"/>
              </a:rPr>
              <a:t>виконавчого комітету - 1,7 </a:t>
            </a:r>
            <a:r>
              <a:rPr lang="uk-UA" dirty="0">
                <a:latin typeface="Verdana" panose="020B0604030504040204" pitchFamily="34" charset="0"/>
                <a:ea typeface="Verdana" panose="020B0604030504040204" pitchFamily="34" charset="0"/>
              </a:rPr>
              <a:t>млн. грн</a:t>
            </a:r>
            <a:r>
              <a:rPr lang="uk-UA" dirty="0" smtClean="0">
                <a:latin typeface="Verdana" panose="020B0604030504040204" pitchFamily="34" charset="0"/>
                <a:ea typeface="Verdana" panose="020B0604030504040204" pitchFamily="34" charset="0"/>
              </a:rPr>
              <a:t>.;</a:t>
            </a:r>
          </a:p>
          <a:p>
            <a:pPr marL="519113" algn="just"/>
            <a:endParaRPr lang="uk-UA" sz="16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uk-UA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від </a:t>
            </a:r>
            <a:r>
              <a:rPr lang="uk-UA" b="1" dirty="0">
                <a:latin typeface="Verdana" panose="020B0604030504040204" pitchFamily="34" charset="0"/>
                <a:ea typeface="Verdana" panose="020B0604030504040204" pitchFamily="34" charset="0"/>
              </a:rPr>
              <a:t>оренди </a:t>
            </a:r>
            <a:r>
              <a:rPr lang="uk-UA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ЄМК - </a:t>
            </a:r>
            <a:r>
              <a:rPr lang="uk-UA" b="1" dirty="0">
                <a:latin typeface="Verdana" panose="020B0604030504040204" pitchFamily="34" charset="0"/>
                <a:ea typeface="Verdana" panose="020B0604030504040204" pitchFamily="34" charset="0"/>
              </a:rPr>
              <a:t>609,20 тис. грн. </a:t>
            </a:r>
            <a:endParaRPr lang="uk-UA" b="1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endParaRPr lang="uk-UA" sz="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uk-UA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від відчуження </a:t>
            </a:r>
            <a:r>
              <a:rPr lang="uk-UA" b="1" dirty="0">
                <a:latin typeface="Verdana" panose="020B0604030504040204" pitchFamily="34" charset="0"/>
                <a:ea typeface="Verdana" panose="020B0604030504040204" pitchFamily="34" charset="0"/>
              </a:rPr>
              <a:t>нерухомого майна комунальної власності (приватизації) </a:t>
            </a:r>
            <a:r>
              <a:rPr lang="uk-UA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– 14,6  </a:t>
            </a:r>
            <a:r>
              <a:rPr lang="uk-UA" b="1" dirty="0">
                <a:latin typeface="Verdana" panose="020B0604030504040204" pitchFamily="34" charset="0"/>
                <a:ea typeface="Verdana" panose="020B0604030504040204" pitchFamily="34" charset="0"/>
              </a:rPr>
              <a:t>млн. грн</a:t>
            </a:r>
            <a:r>
              <a:rPr lang="uk-UA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uk-UA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1374845" y="272488"/>
            <a:ext cx="76070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В 2020 </a:t>
            </a:r>
            <a:r>
              <a:rPr lang="ru-RU" b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році</a:t>
            </a:r>
            <a:r>
              <a:rPr lang="ru-RU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до бюджету Вінницької міської </a:t>
            </a:r>
            <a:r>
              <a:rPr lang="ru-RU" b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територіальної</a:t>
            </a:r>
            <a:r>
              <a:rPr lang="ru-RU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громади</a:t>
            </a:r>
            <a:r>
              <a:rPr lang="ru-RU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спрямовувались</a:t>
            </a:r>
            <a:r>
              <a:rPr lang="ru-RU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кошти</a:t>
            </a:r>
            <a:r>
              <a:rPr lang="ru-RU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</a:t>
            </a:r>
            <a:r>
              <a:rPr lang="ru-RU" b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від</a:t>
            </a:r>
            <a:r>
              <a:rPr lang="ru-RU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використання нерухомого майна, </a:t>
            </a:r>
            <a:r>
              <a:rPr lang="ru-RU" b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зокрема</a:t>
            </a:r>
            <a:r>
              <a:rPr lang="ru-RU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834595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65187"/>
            <a:ext cx="702945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400" b="1" dirty="0">
                <a:latin typeface="Verdana" panose="020B0604030504040204" pitchFamily="34" charset="0"/>
                <a:ea typeface="Verdana" panose="020B0604030504040204" pitchFamily="34" charset="0"/>
              </a:rPr>
              <a:t>На виконання вимог Закону </a:t>
            </a:r>
            <a:r>
              <a:rPr lang="ru-RU" sz="1400" b="1" dirty="0">
                <a:latin typeface="Verdana" panose="020B0604030504040204" pitchFamily="34" charset="0"/>
                <a:ea typeface="Verdana" panose="020B0604030504040204" pitchFamily="34" charset="0"/>
              </a:rPr>
              <a:t>“Про </a:t>
            </a:r>
            <a:r>
              <a:rPr lang="ru-RU" sz="1400" b="1" dirty="0" err="1">
                <a:latin typeface="Verdana" panose="020B0604030504040204" pitchFamily="34" charset="0"/>
                <a:ea typeface="Verdana" panose="020B0604030504040204" pitchFamily="34" charset="0"/>
              </a:rPr>
              <a:t>приватизацію</a:t>
            </a:r>
            <a:r>
              <a:rPr lang="ru-RU" sz="1400" b="1" dirty="0">
                <a:latin typeface="Verdana" panose="020B0604030504040204" pitchFamily="34" charset="0"/>
                <a:ea typeface="Verdana" panose="020B0604030504040204" pitchFamily="34" charset="0"/>
              </a:rPr>
              <a:t> державного і комунального майна” </a:t>
            </a:r>
            <a:r>
              <a:rPr lang="uk-UA" sz="14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рішенням </a:t>
            </a:r>
            <a:r>
              <a:rPr lang="uk-UA" sz="1400" b="1" dirty="0">
                <a:latin typeface="Verdana" panose="020B0604030504040204" pitchFamily="34" charset="0"/>
                <a:ea typeface="Verdana" panose="020B0604030504040204" pitchFamily="34" charset="0"/>
              </a:rPr>
              <a:t>Вінницької міської ради від 22.02.2020р. №2282, зі змінами, до </a:t>
            </a:r>
            <a:r>
              <a:rPr lang="uk-UA" sz="14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Переліку </a:t>
            </a:r>
            <a:r>
              <a:rPr lang="uk-UA" sz="1400" b="1" dirty="0">
                <a:latin typeface="Verdana" panose="020B0604030504040204" pitchFamily="34" charset="0"/>
                <a:ea typeface="Verdana" panose="020B0604030504040204" pitchFamily="34" charset="0"/>
              </a:rPr>
              <a:t>об’єктів комунальної власності, що підлягають приватизації способом </a:t>
            </a:r>
            <a:r>
              <a:rPr lang="uk-UA" sz="14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аукціону, включено 30 об’єктів</a:t>
            </a:r>
            <a:endParaRPr lang="uk-UA" sz="140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uk-UA" b="1" dirty="0" smtClean="0">
              <a:solidFill>
                <a:srgbClr val="C00000"/>
              </a:solidFill>
              <a:latin typeface="Vinnytsia Sans" panose="00000500000000000000" pitchFamily="50" charset="0"/>
            </a:endParaRPr>
          </a:p>
          <a:p>
            <a:pPr algn="ctr"/>
            <a:r>
              <a:rPr lang="uk-UA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Основні </a:t>
            </a:r>
            <a:r>
              <a:rPr lang="uk-UA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результати приватизації в </a:t>
            </a:r>
            <a:r>
              <a:rPr lang="en-US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Prozorro</a:t>
            </a:r>
            <a:r>
              <a:rPr lang="uk-UA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  <a:endParaRPr lang="en-US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uk-UA" b="1" dirty="0" smtClean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uk-UA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Проведено </a:t>
            </a:r>
            <a:r>
              <a:rPr lang="uk-UA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аукціонів – </a:t>
            </a:r>
            <a:r>
              <a:rPr lang="uk-UA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69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uk-UA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uk-UA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Продано </a:t>
            </a:r>
            <a:r>
              <a:rPr lang="uk-UA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 об’єктів на суму – </a:t>
            </a:r>
            <a:r>
              <a:rPr lang="uk-UA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5,1 млн. грн</a:t>
            </a:r>
            <a:r>
              <a:rPr lang="uk-UA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(без ПДВ) </a:t>
            </a:r>
            <a:endParaRPr lang="uk-UA" dirty="0" smtClean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uk-UA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uk-UA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Кількість учасників проведених аукціонів </a:t>
            </a:r>
            <a:r>
              <a:rPr lang="uk-UA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– </a:t>
            </a:r>
            <a:r>
              <a:rPr lang="uk-UA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11</a:t>
            </a:r>
          </a:p>
          <a:p>
            <a:endParaRPr lang="uk-UA" dirty="0" smtClean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uk-UA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Рекордна </a:t>
            </a:r>
            <a:r>
              <a:rPr lang="uk-UA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кількість учасників в 1 аукціоні – 4 (2-й пров. Хмельницького шосе, 4)</a:t>
            </a:r>
          </a:p>
        </p:txBody>
      </p:sp>
    </p:spTree>
    <p:extLst>
      <p:ext uri="{BB962C8B-B14F-4D97-AF65-F5344CB8AC3E}">
        <p14:creationId xmlns:p14="http://schemas.microsoft.com/office/powerpoint/2010/main" val="134592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кутник 2"/>
          <p:cNvSpPr/>
          <p:nvPr/>
        </p:nvSpPr>
        <p:spPr>
          <a:xfrm>
            <a:off x="1477146" y="1258801"/>
            <a:ext cx="750618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uk-UA" dirty="0" smtClean="0">
                <a:latin typeface="Verdana" panose="020B0604030504040204" pitchFamily="34" charset="0"/>
                <a:ea typeface="Verdana" panose="020B0604030504040204" pitchFamily="34" charset="0"/>
              </a:rPr>
              <a:t>виготовлення </a:t>
            </a:r>
            <a:r>
              <a:rPr lang="uk-UA" dirty="0">
                <a:latin typeface="Verdana" panose="020B0604030504040204" pitchFamily="34" charset="0"/>
                <a:ea typeface="Verdana" panose="020B0604030504040204" pitchFamily="34" charset="0"/>
              </a:rPr>
              <a:t>технічної документації для проведення державної реєстрації речових прав на нерухоме майно – 38,3 тис. грн. (55 об’єктів); </a:t>
            </a:r>
          </a:p>
          <a:p>
            <a:pPr algn="just"/>
            <a:endParaRPr lang="uk-UA" sz="1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uk-UA" dirty="0" smtClean="0">
                <a:latin typeface="Verdana" panose="020B0604030504040204" pitchFamily="34" charset="0"/>
                <a:ea typeface="Verdana" panose="020B0604030504040204" pitchFamily="34" charset="0"/>
              </a:rPr>
              <a:t>проведення </a:t>
            </a:r>
            <a:r>
              <a:rPr lang="uk-UA" dirty="0">
                <a:latin typeface="Verdana" panose="020B0604030504040204" pitchFamily="34" charset="0"/>
                <a:ea typeface="Verdana" panose="020B0604030504040204" pitchFamily="34" charset="0"/>
              </a:rPr>
              <a:t>незалежних (експертних) оцінок – 81,4 </a:t>
            </a:r>
            <a:r>
              <a:rPr lang="uk-UA" dirty="0" smtClean="0">
                <a:latin typeface="Verdana" panose="020B0604030504040204" pitchFamily="34" charset="0"/>
                <a:ea typeface="Verdana" panose="020B0604030504040204" pitchFamily="34" charset="0"/>
              </a:rPr>
              <a:t>тис. грн</a:t>
            </a:r>
            <a:r>
              <a:rPr lang="uk-UA" dirty="0">
                <a:latin typeface="Verdana" panose="020B0604030504040204" pitchFamily="34" charset="0"/>
                <a:ea typeface="Verdana" panose="020B0604030504040204" pitchFamily="34" charset="0"/>
              </a:rPr>
              <a:t>. (30 об’єктів). </a:t>
            </a:r>
            <a:endParaRPr lang="uk-UA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uk-UA" sz="11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endParaRPr lang="uk-UA" sz="1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r>
              <a:rPr lang="uk-UA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Проведено </a:t>
            </a:r>
            <a:r>
              <a:rPr lang="uk-UA" sz="1600" dirty="0">
                <a:latin typeface="Verdana" panose="020B0604030504040204" pitchFamily="34" charset="0"/>
                <a:ea typeface="Verdana" panose="020B0604030504040204" pitchFamily="34" charset="0"/>
              </a:rPr>
              <a:t>процедуру реєстрації в Державному реєстрі речових прав на нерухоме майно  права комунальної власності по 38 об'єктах. </a:t>
            </a:r>
            <a:endParaRPr lang="uk-UA" sz="16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endParaRPr lang="uk-UA" sz="16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r>
              <a:rPr lang="uk-UA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Надано </a:t>
            </a:r>
            <a:r>
              <a:rPr lang="uk-UA" sz="1600" dirty="0">
                <a:latin typeface="Verdana" panose="020B0604030504040204" pitchFamily="34" charset="0"/>
                <a:ea typeface="Verdana" panose="020B0604030504040204" pitchFamily="34" charset="0"/>
              </a:rPr>
              <a:t>згоду </a:t>
            </a:r>
            <a:r>
              <a:rPr lang="uk-UA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на </a:t>
            </a:r>
            <a:r>
              <a:rPr lang="uk-UA" sz="1600" dirty="0">
                <a:latin typeface="Verdana" panose="020B0604030504040204" pitchFamily="34" charset="0"/>
                <a:ea typeface="Verdana" panose="020B0604030504040204" pitchFamily="34" charset="0"/>
              </a:rPr>
              <a:t>прийняття до комунальної власності Вінницької міської територіальної громади 52-ох об'єктів нерухомого майна. </a:t>
            </a:r>
          </a:p>
        </p:txBody>
      </p:sp>
      <p:sp>
        <p:nvSpPr>
          <p:cNvPr id="4" name="Прямокутник 3"/>
          <p:cNvSpPr/>
          <p:nvPr/>
        </p:nvSpPr>
        <p:spPr>
          <a:xfrm>
            <a:off x="1316478" y="181583"/>
            <a:ext cx="78275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b="1" dirty="0">
                <a:latin typeface="Verdana" panose="020B0604030504040204" pitchFamily="34" charset="0"/>
                <a:ea typeface="Verdana" panose="020B0604030504040204" pitchFamily="34" charset="0"/>
              </a:rPr>
              <a:t>На виконання заходів Програми економічного і соціального розвитку м. Вінниці на 2020 рік за бюджетною програмою 3117693 «Інші заходи, пов'язані з  економічною діяльністю» профінансовано видатків в сумі 119,7 тис. грн</a:t>
            </a:r>
            <a:r>
              <a:rPr lang="uk-UA" sz="16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.:</a:t>
            </a:r>
            <a:endParaRPr lang="uk-UA" sz="16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695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0761" y="76211"/>
            <a:ext cx="74823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Інформація</a:t>
            </a:r>
          </a:p>
          <a:p>
            <a:pPr algn="ctr"/>
            <a:r>
              <a:rPr lang="uk-UA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про виконання результативних показників,  що характеризують виконання бюджетної програми 3110160 "Керівництво і управління у відповідній сфері у містах (місті Києві), селищах, селах, </a:t>
            </a:r>
            <a:r>
              <a:rPr lang="uk-UA" sz="1200" b="1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об҆єднаних</a:t>
            </a:r>
            <a:r>
              <a:rPr lang="uk-UA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 територіальних громадах"</a:t>
            </a:r>
            <a:endParaRPr lang="uk-UA" sz="12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4" name="Таблиця 3">
            <a:extLst>
              <a:ext uri="{FF2B5EF4-FFF2-40B4-BE49-F238E27FC236}">
                <a16:creationId xmlns:a16="http://schemas.microsoft.com/office/drawing/2014/main" id="{9D8DF6D5-E251-452D-B488-856C4C98BD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7051907"/>
              </p:ext>
            </p:extLst>
          </p:nvPr>
        </p:nvGraphicFramePr>
        <p:xfrm>
          <a:off x="1366684" y="907208"/>
          <a:ext cx="7590499" cy="41382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1379">
                  <a:extLst>
                    <a:ext uri="{9D8B030D-6E8A-4147-A177-3AD203B41FA5}">
                      <a16:colId xmlns:a16="http://schemas.microsoft.com/office/drawing/2014/main" val="2978828936"/>
                    </a:ext>
                  </a:extLst>
                </a:gridCol>
                <a:gridCol w="2358250">
                  <a:extLst>
                    <a:ext uri="{9D8B030D-6E8A-4147-A177-3AD203B41FA5}">
                      <a16:colId xmlns:a16="http://schemas.microsoft.com/office/drawing/2014/main" val="3577002381"/>
                    </a:ext>
                  </a:extLst>
                </a:gridCol>
                <a:gridCol w="318413">
                  <a:extLst>
                    <a:ext uri="{9D8B030D-6E8A-4147-A177-3AD203B41FA5}">
                      <a16:colId xmlns:a16="http://schemas.microsoft.com/office/drawing/2014/main" val="2837215662"/>
                    </a:ext>
                  </a:extLst>
                </a:gridCol>
                <a:gridCol w="995042">
                  <a:extLst>
                    <a:ext uri="{9D8B030D-6E8A-4147-A177-3AD203B41FA5}">
                      <a16:colId xmlns:a16="http://schemas.microsoft.com/office/drawing/2014/main" val="4023139305"/>
                    </a:ext>
                  </a:extLst>
                </a:gridCol>
                <a:gridCol w="391379">
                  <a:extLst>
                    <a:ext uri="{9D8B030D-6E8A-4147-A177-3AD203B41FA5}">
                      <a16:colId xmlns:a16="http://schemas.microsoft.com/office/drawing/2014/main" val="3054096285"/>
                    </a:ext>
                  </a:extLst>
                </a:gridCol>
                <a:gridCol w="393041">
                  <a:extLst>
                    <a:ext uri="{9D8B030D-6E8A-4147-A177-3AD203B41FA5}">
                      <a16:colId xmlns:a16="http://schemas.microsoft.com/office/drawing/2014/main" val="1192525472"/>
                    </a:ext>
                  </a:extLst>
                </a:gridCol>
                <a:gridCol w="411283">
                  <a:extLst>
                    <a:ext uri="{9D8B030D-6E8A-4147-A177-3AD203B41FA5}">
                      <a16:colId xmlns:a16="http://schemas.microsoft.com/office/drawing/2014/main" val="2498768366"/>
                    </a:ext>
                  </a:extLst>
                </a:gridCol>
                <a:gridCol w="412942">
                  <a:extLst>
                    <a:ext uri="{9D8B030D-6E8A-4147-A177-3AD203B41FA5}">
                      <a16:colId xmlns:a16="http://schemas.microsoft.com/office/drawing/2014/main" val="1717619267"/>
                    </a:ext>
                  </a:extLst>
                </a:gridCol>
                <a:gridCol w="398016">
                  <a:extLst>
                    <a:ext uri="{9D8B030D-6E8A-4147-A177-3AD203B41FA5}">
                      <a16:colId xmlns:a16="http://schemas.microsoft.com/office/drawing/2014/main" val="2243368956"/>
                    </a:ext>
                  </a:extLst>
                </a:gridCol>
                <a:gridCol w="373139">
                  <a:extLst>
                    <a:ext uri="{9D8B030D-6E8A-4147-A177-3AD203B41FA5}">
                      <a16:colId xmlns:a16="http://schemas.microsoft.com/office/drawing/2014/main" val="3698833759"/>
                    </a:ext>
                  </a:extLst>
                </a:gridCol>
                <a:gridCol w="411283">
                  <a:extLst>
                    <a:ext uri="{9D8B030D-6E8A-4147-A177-3AD203B41FA5}">
                      <a16:colId xmlns:a16="http://schemas.microsoft.com/office/drawing/2014/main" val="2221682161"/>
                    </a:ext>
                  </a:extLst>
                </a:gridCol>
                <a:gridCol w="411283">
                  <a:extLst>
                    <a:ext uri="{9D8B030D-6E8A-4147-A177-3AD203B41FA5}">
                      <a16:colId xmlns:a16="http://schemas.microsoft.com/office/drawing/2014/main" val="1245125426"/>
                    </a:ext>
                  </a:extLst>
                </a:gridCol>
                <a:gridCol w="325049">
                  <a:extLst>
                    <a:ext uri="{9D8B030D-6E8A-4147-A177-3AD203B41FA5}">
                      <a16:colId xmlns:a16="http://schemas.microsoft.com/office/drawing/2014/main" val="3933296628"/>
                    </a:ext>
                  </a:extLst>
                </a:gridCol>
              </a:tblGrid>
              <a:tr h="35077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uk-UA" sz="500" u="none" strike="noStrike">
                          <a:effectLst/>
                        </a:rPr>
                        <a:t>№ з/п</a:t>
                      </a:r>
                      <a:endParaRPr lang="uk-UA" sz="5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uk-UA" sz="600" b="1" u="none" strike="noStrike" dirty="0">
                          <a:effectLst/>
                        </a:rPr>
                        <a:t>Показники</a:t>
                      </a:r>
                      <a:endParaRPr lang="uk-U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uk-UA" sz="600" b="1" u="none" strike="noStrike" dirty="0">
                          <a:effectLst/>
                        </a:rPr>
                        <a:t>Одиниця виміру</a:t>
                      </a:r>
                      <a:endParaRPr lang="uk-U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uk-UA" sz="600" b="1" u="none" strike="noStrike" dirty="0">
                          <a:effectLst/>
                        </a:rPr>
                        <a:t>Джерело інформації</a:t>
                      </a:r>
                      <a:endParaRPr lang="uk-U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ru-RU" sz="600" b="1" u="none" strike="noStrike" dirty="0">
                          <a:effectLst/>
                        </a:rPr>
                        <a:t>Затверджено у </a:t>
                      </a:r>
                      <a:r>
                        <a:rPr lang="ru-RU" sz="600" b="1" u="none" strike="noStrike" dirty="0" err="1">
                          <a:effectLst/>
                        </a:rPr>
                        <a:t>паспорті</a:t>
                      </a:r>
                      <a:r>
                        <a:rPr lang="ru-RU" sz="600" b="1" u="none" strike="noStrike" dirty="0">
                          <a:effectLst/>
                        </a:rPr>
                        <a:t> </a:t>
                      </a:r>
                      <a:r>
                        <a:rPr lang="ru-RU" sz="600" b="1" u="none" strike="noStrike" dirty="0" err="1">
                          <a:effectLst/>
                        </a:rPr>
                        <a:t>бюджетної</a:t>
                      </a:r>
                      <a:r>
                        <a:rPr lang="ru-RU" sz="600" b="1" u="none" strike="noStrike" dirty="0">
                          <a:effectLst/>
                        </a:rPr>
                        <a:t> </a:t>
                      </a:r>
                      <a:r>
                        <a:rPr lang="ru-RU" sz="600" b="1" u="none" strike="noStrike" dirty="0" err="1">
                          <a:effectLst/>
                        </a:rPr>
                        <a:t>програми</a:t>
                      </a:r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ru-RU" sz="600" b="1" u="none" strike="noStrike" dirty="0" err="1">
                          <a:effectLst/>
                        </a:rPr>
                        <a:t>Фактичні</a:t>
                      </a:r>
                      <a:r>
                        <a:rPr lang="ru-RU" sz="600" b="1" u="none" strike="noStrike" dirty="0">
                          <a:effectLst/>
                        </a:rPr>
                        <a:t> </a:t>
                      </a:r>
                      <a:r>
                        <a:rPr lang="ru-RU" sz="600" b="1" u="none" strike="noStrike" dirty="0" err="1">
                          <a:effectLst/>
                        </a:rPr>
                        <a:t>результативні</a:t>
                      </a:r>
                      <a:r>
                        <a:rPr lang="ru-RU" sz="600" b="1" u="none" strike="noStrike" dirty="0">
                          <a:effectLst/>
                        </a:rPr>
                        <a:t> </a:t>
                      </a:r>
                      <a:r>
                        <a:rPr lang="ru-RU" sz="600" b="1" u="none" strike="noStrike" dirty="0" err="1">
                          <a:effectLst/>
                        </a:rPr>
                        <a:t>показники</a:t>
                      </a:r>
                      <a:r>
                        <a:rPr lang="ru-RU" sz="600" b="1" u="none" strike="noStrike" dirty="0">
                          <a:effectLst/>
                        </a:rPr>
                        <a:t>, </a:t>
                      </a:r>
                      <a:r>
                        <a:rPr lang="ru-RU" sz="600" b="1" u="none" strike="noStrike" dirty="0" err="1">
                          <a:effectLst/>
                        </a:rPr>
                        <a:t>досягнуті</a:t>
                      </a:r>
                      <a:r>
                        <a:rPr lang="ru-RU" sz="600" b="1" u="none" strike="noStrike" dirty="0">
                          <a:effectLst/>
                        </a:rPr>
                        <a:t> за </a:t>
                      </a:r>
                      <a:r>
                        <a:rPr lang="ru-RU" sz="600" b="1" u="none" strike="noStrike" dirty="0" err="1">
                          <a:effectLst/>
                        </a:rPr>
                        <a:t>рахунок</a:t>
                      </a:r>
                      <a:r>
                        <a:rPr lang="ru-RU" sz="600" b="1" u="none" strike="noStrike" dirty="0">
                          <a:effectLst/>
                        </a:rPr>
                        <a:t> </a:t>
                      </a:r>
                      <a:r>
                        <a:rPr lang="ru-RU" sz="600" b="1" u="none" strike="noStrike" dirty="0" err="1">
                          <a:effectLst/>
                        </a:rPr>
                        <a:t>касових</a:t>
                      </a:r>
                      <a:r>
                        <a:rPr lang="ru-RU" sz="600" b="1" u="none" strike="noStrike" dirty="0">
                          <a:effectLst/>
                        </a:rPr>
                        <a:t> </a:t>
                      </a:r>
                      <a:r>
                        <a:rPr lang="ru-RU" sz="600" b="1" u="none" strike="noStrike" dirty="0" err="1">
                          <a:effectLst/>
                        </a:rPr>
                        <a:t>видатків</a:t>
                      </a:r>
                      <a:r>
                        <a:rPr lang="ru-RU" sz="600" b="1" u="none" strike="noStrike" dirty="0">
                          <a:effectLst/>
                        </a:rPr>
                        <a:t> (</a:t>
                      </a:r>
                      <a:r>
                        <a:rPr lang="ru-RU" sz="600" b="1" u="none" strike="noStrike" dirty="0" err="1">
                          <a:effectLst/>
                        </a:rPr>
                        <a:t>наданих</a:t>
                      </a:r>
                      <a:r>
                        <a:rPr lang="ru-RU" sz="600" b="1" u="none" strike="noStrike" dirty="0">
                          <a:effectLst/>
                        </a:rPr>
                        <a:t> </a:t>
                      </a:r>
                      <a:r>
                        <a:rPr lang="ru-RU" sz="600" b="1" u="none" strike="noStrike" dirty="0" err="1">
                          <a:effectLst/>
                        </a:rPr>
                        <a:t>кредитів</a:t>
                      </a:r>
                      <a:r>
                        <a:rPr lang="ru-RU" sz="600" b="1" u="none" strike="noStrike" dirty="0">
                          <a:effectLst/>
                        </a:rPr>
                        <a:t>)</a:t>
                      </a:r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uk-UA" sz="600" b="1" u="none" strike="noStrike" dirty="0">
                          <a:effectLst/>
                        </a:rPr>
                        <a:t>Відхилення</a:t>
                      </a:r>
                      <a:endParaRPr lang="uk-U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4150337"/>
                  </a:ext>
                </a:extLst>
              </a:tr>
              <a:tr h="177885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600" b="1" u="none" strike="noStrike">
                          <a:effectLst/>
                        </a:rPr>
                        <a:t>загальний фонд</a:t>
                      </a:r>
                      <a:endParaRPr lang="uk-UA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600" b="1" u="none" strike="noStrike">
                          <a:effectLst/>
                        </a:rPr>
                        <a:t>спеціальний фонд</a:t>
                      </a:r>
                      <a:endParaRPr lang="uk-UA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600" b="1" u="none" strike="noStrike">
                          <a:effectLst/>
                        </a:rPr>
                        <a:t>усього</a:t>
                      </a:r>
                      <a:endParaRPr lang="uk-UA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600" b="1" u="none" strike="noStrike">
                          <a:effectLst/>
                        </a:rPr>
                        <a:t>загальний фонд</a:t>
                      </a:r>
                      <a:endParaRPr lang="uk-UA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600" b="1" u="none" strike="noStrike">
                          <a:effectLst/>
                        </a:rPr>
                        <a:t>спеціальний фонд</a:t>
                      </a:r>
                      <a:endParaRPr lang="uk-UA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600" b="1" u="none" strike="noStrike">
                          <a:effectLst/>
                        </a:rPr>
                        <a:t>усього</a:t>
                      </a:r>
                      <a:endParaRPr lang="uk-UA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600" b="1" u="none" strike="noStrike">
                          <a:effectLst/>
                        </a:rPr>
                        <a:t>загальний фонд</a:t>
                      </a:r>
                      <a:endParaRPr lang="uk-UA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600" b="1" u="none" strike="noStrike" dirty="0">
                          <a:effectLst/>
                        </a:rPr>
                        <a:t>спеціальний фонд</a:t>
                      </a:r>
                      <a:endParaRPr lang="uk-U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600" b="1" u="none" strike="noStrike" dirty="0">
                          <a:effectLst/>
                        </a:rPr>
                        <a:t>усього</a:t>
                      </a:r>
                      <a:endParaRPr lang="uk-U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/>
                </a:tc>
                <a:extLst>
                  <a:ext uri="{0D108BD9-81ED-4DB2-BD59-A6C34878D82A}">
                    <a16:rowId xmlns:a16="http://schemas.microsoft.com/office/drawing/2014/main" val="4203960688"/>
                  </a:ext>
                </a:extLst>
              </a:tr>
              <a:tr h="105847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u="none" strike="noStrike">
                          <a:effectLst/>
                        </a:rPr>
                        <a:t>1</a:t>
                      </a:r>
                      <a:endParaRPr lang="uk-UA" sz="5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600" u="none" strike="noStrike">
                          <a:effectLst/>
                        </a:rPr>
                        <a:t>2</a:t>
                      </a:r>
                      <a:endParaRPr lang="uk-UA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>
                          <a:effectLst/>
                        </a:rPr>
                        <a:t>3</a:t>
                      </a:r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>
                          <a:effectLst/>
                        </a:rPr>
                        <a:t>4</a:t>
                      </a:r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>
                          <a:effectLst/>
                        </a:rPr>
                        <a:t>5</a:t>
                      </a:r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600" u="none" strike="noStrike">
                          <a:effectLst/>
                        </a:rPr>
                        <a:t>6</a:t>
                      </a:r>
                      <a:endParaRPr lang="uk-UA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600" u="none" strike="noStrike">
                          <a:effectLst/>
                        </a:rPr>
                        <a:t>7</a:t>
                      </a:r>
                      <a:endParaRPr lang="uk-UA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600" u="none" strike="noStrike">
                          <a:effectLst/>
                        </a:rPr>
                        <a:t>8</a:t>
                      </a:r>
                      <a:endParaRPr lang="uk-UA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600" u="none" strike="noStrike">
                          <a:effectLst/>
                        </a:rPr>
                        <a:t>9</a:t>
                      </a:r>
                      <a:endParaRPr lang="uk-UA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600" u="none" strike="noStrike">
                          <a:effectLst/>
                        </a:rPr>
                        <a:t>10</a:t>
                      </a:r>
                      <a:endParaRPr lang="uk-UA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600" u="none" strike="noStrike">
                          <a:effectLst/>
                        </a:rPr>
                        <a:t>11</a:t>
                      </a:r>
                      <a:endParaRPr lang="uk-UA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600" u="none" strike="noStrike">
                          <a:effectLst/>
                        </a:rPr>
                        <a:t>12</a:t>
                      </a:r>
                      <a:endParaRPr lang="uk-UA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600" u="none" strike="noStrike" dirty="0">
                          <a:effectLst/>
                        </a:rPr>
                        <a:t>13</a:t>
                      </a:r>
                      <a:endParaRPr lang="uk-U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extLst>
                  <a:ext uri="{0D108BD9-81ED-4DB2-BD59-A6C34878D82A}">
                    <a16:rowId xmlns:a16="http://schemas.microsoft.com/office/drawing/2014/main" val="2987119360"/>
                  </a:ext>
                </a:extLst>
              </a:tr>
              <a:tr h="152572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u="none" strike="noStrike">
                          <a:effectLst/>
                        </a:rPr>
                        <a:t>1</a:t>
                      </a:r>
                      <a:endParaRPr lang="uk-UA" sz="5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 gridSpan="12"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Здійснення департаментом комунального майна Вінницької міської ради наданих законодавством повноважень у сфері керівнийтва і управління комунальним майном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b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4730860"/>
                  </a:ext>
                </a:extLst>
              </a:tr>
              <a:tr h="77033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u="none" strike="noStrike">
                          <a:effectLst/>
                        </a:rPr>
                        <a:t> </a:t>
                      </a:r>
                      <a:endParaRPr lang="uk-UA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 gridSpan="12">
                  <a:txBody>
                    <a:bodyPr/>
                    <a:lstStyle/>
                    <a:p>
                      <a:pPr algn="l" fontAlgn="b"/>
                      <a:r>
                        <a:rPr lang="uk-UA" sz="500" u="none" strike="noStrike" dirty="0">
                          <a:effectLst/>
                        </a:rPr>
                        <a:t>затрат</a:t>
                      </a:r>
                      <a:endParaRPr lang="uk-UA" sz="5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b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8615405"/>
                  </a:ext>
                </a:extLst>
              </a:tr>
              <a:tr h="120255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u="none" strike="noStrike">
                          <a:effectLst/>
                        </a:rPr>
                        <a:t>1</a:t>
                      </a:r>
                      <a:endParaRPr lang="uk-UA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</a:rPr>
                        <a:t>Кількість штатних одиниць, з них: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>
                          <a:effectLst/>
                        </a:rPr>
                        <a:t>ол.</a:t>
                      </a:r>
                      <a:endParaRPr lang="uk-UA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600" u="none" strike="noStrike">
                          <a:effectLst/>
                        </a:rPr>
                        <a:t>штатний розпис</a:t>
                      </a:r>
                      <a:endParaRPr lang="uk-UA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0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13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16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0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16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>
                          <a:effectLst/>
                        </a:rPr>
                        <a:t>0</a:t>
                      </a:r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>
                          <a:effectLst/>
                        </a:rPr>
                        <a:t>0</a:t>
                      </a:r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>
                          <a:effectLst/>
                        </a:rPr>
                        <a:t>0</a:t>
                      </a:r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extLst>
                  <a:ext uri="{0D108BD9-81ED-4DB2-BD59-A6C34878D82A}">
                    <a16:rowId xmlns:a16="http://schemas.microsoft.com/office/drawing/2014/main" val="4204680527"/>
                  </a:ext>
                </a:extLst>
              </a:tr>
              <a:tr h="120255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u="none" strike="noStrike">
                          <a:effectLst/>
                        </a:rPr>
                        <a:t>2</a:t>
                      </a:r>
                      <a:endParaRPr lang="uk-UA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800" u="none" strike="noStrike">
                          <a:effectLst/>
                        </a:rPr>
                        <a:t>Посадові особи</a:t>
                      </a:r>
                      <a:endParaRPr lang="uk-UA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>
                          <a:effectLst/>
                        </a:rPr>
                        <a:t>од.</a:t>
                      </a:r>
                      <a:endParaRPr lang="uk-UA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600" u="none" strike="noStrike" dirty="0">
                          <a:effectLst/>
                        </a:rPr>
                        <a:t>штатний розпис</a:t>
                      </a:r>
                      <a:endParaRPr lang="uk-UA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0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15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0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15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0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0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>
                          <a:effectLst/>
                        </a:rPr>
                        <a:t>0</a:t>
                      </a:r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extLst>
                  <a:ext uri="{0D108BD9-81ED-4DB2-BD59-A6C34878D82A}">
                    <a16:rowId xmlns:a16="http://schemas.microsoft.com/office/drawing/2014/main" val="2128864597"/>
                  </a:ext>
                </a:extLst>
              </a:tr>
              <a:tr h="120255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u="none" strike="noStrike">
                          <a:effectLst/>
                        </a:rPr>
                        <a:t>3</a:t>
                      </a:r>
                      <a:endParaRPr lang="uk-UA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800" u="none" strike="noStrike">
                          <a:effectLst/>
                        </a:rPr>
                        <a:t>Інші</a:t>
                      </a:r>
                      <a:endParaRPr lang="uk-UA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>
                          <a:effectLst/>
                        </a:rPr>
                        <a:t>од.</a:t>
                      </a:r>
                      <a:endParaRPr lang="uk-UA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600" u="none" strike="noStrike">
                          <a:effectLst/>
                        </a:rPr>
                        <a:t>штатний розпис</a:t>
                      </a:r>
                      <a:endParaRPr lang="uk-UA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>
                          <a:effectLst/>
                        </a:rPr>
                        <a:t>1</a:t>
                      </a:r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>
                          <a:effectLst/>
                        </a:rPr>
                        <a:t>0</a:t>
                      </a:r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>
                          <a:effectLst/>
                        </a:rPr>
                        <a:t>1</a:t>
                      </a:r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>
                          <a:effectLst/>
                        </a:rPr>
                        <a:t>1</a:t>
                      </a:r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>
                          <a:effectLst/>
                        </a:rPr>
                        <a:t>0</a:t>
                      </a:r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>
                          <a:effectLst/>
                        </a:rPr>
                        <a:t>1</a:t>
                      </a:r>
                      <a:endParaRPr lang="uk-UA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0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0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0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extLst>
                  <a:ext uri="{0D108BD9-81ED-4DB2-BD59-A6C34878D82A}">
                    <a16:rowId xmlns:a16="http://schemas.microsoft.com/office/drawing/2014/main" val="1192752487"/>
                  </a:ext>
                </a:extLst>
              </a:tr>
              <a:tr h="120255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u="none" strike="noStrike">
                          <a:effectLst/>
                        </a:rPr>
                        <a:t> </a:t>
                      </a:r>
                      <a:endParaRPr lang="uk-UA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 gridSpan="12">
                  <a:txBody>
                    <a:bodyPr/>
                    <a:lstStyle/>
                    <a:p>
                      <a:pPr algn="l" fontAlgn="ctr"/>
                      <a:r>
                        <a:rPr lang="uk-UA" sz="800" u="none" strike="noStrike" dirty="0">
                          <a:effectLst/>
                        </a:rPr>
                        <a:t> 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1182092"/>
                  </a:ext>
                </a:extLst>
              </a:tr>
              <a:tr h="120255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u="none" strike="noStrike">
                          <a:effectLst/>
                        </a:rPr>
                        <a:t> </a:t>
                      </a:r>
                      <a:endParaRPr lang="uk-UA" sz="5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 gridSpan="12">
                  <a:txBody>
                    <a:bodyPr/>
                    <a:lstStyle/>
                    <a:p>
                      <a:pPr algn="l" fontAlgn="b"/>
                      <a:r>
                        <a:rPr lang="uk-UA" sz="800" u="none" strike="noStrike" dirty="0">
                          <a:effectLst/>
                        </a:rPr>
                        <a:t>продукту</a:t>
                      </a:r>
                      <a:endParaRPr lang="uk-UA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b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9710459"/>
                  </a:ext>
                </a:extLst>
              </a:tr>
              <a:tr h="199217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u="none" strike="noStrike">
                          <a:effectLst/>
                        </a:rPr>
                        <a:t>1</a:t>
                      </a:r>
                      <a:endParaRPr lang="uk-UA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</a:rPr>
                        <a:t>Кількість отриманих листів, звернень, заяв, скарг.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>
                          <a:effectLst/>
                        </a:rPr>
                        <a:t>од.</a:t>
                      </a:r>
                      <a:endParaRPr lang="uk-UA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600" u="none" strike="noStrike">
                          <a:effectLst/>
                        </a:rPr>
                        <a:t>дані електронного документообігу </a:t>
                      </a:r>
                      <a:endParaRPr lang="uk-UA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2500</a:t>
                      </a: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0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2500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4267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0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4267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1767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0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1767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extLst>
                  <a:ext uri="{0D108BD9-81ED-4DB2-BD59-A6C34878D82A}">
                    <a16:rowId xmlns:a16="http://schemas.microsoft.com/office/drawing/2014/main" val="995570554"/>
                  </a:ext>
                </a:extLst>
              </a:tr>
              <a:tr h="350774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u="none" strike="noStrike">
                          <a:effectLst/>
                        </a:rPr>
                        <a:t>2</a:t>
                      </a:r>
                      <a:endParaRPr lang="uk-UA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</a:rPr>
                        <a:t>Кількість прийнятих актів органів місцевого самоврядування за поданням департаменту, в тому числі: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>
                          <a:effectLst/>
                        </a:rPr>
                        <a:t>од.</a:t>
                      </a:r>
                      <a:endParaRPr lang="uk-UA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600" u="none" strike="noStrike">
                          <a:effectLst/>
                        </a:rPr>
                        <a:t> </a:t>
                      </a:r>
                      <a:endParaRPr lang="uk-UA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445</a:t>
                      </a: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0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445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494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0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494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49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0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49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extLst>
                  <a:ext uri="{0D108BD9-81ED-4DB2-BD59-A6C34878D82A}">
                    <a16:rowId xmlns:a16="http://schemas.microsoft.com/office/drawing/2014/main" val="1410195975"/>
                  </a:ext>
                </a:extLst>
              </a:tr>
              <a:tr h="179634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u="none" strike="noStrike">
                          <a:effectLst/>
                        </a:rPr>
                        <a:t>3</a:t>
                      </a:r>
                      <a:endParaRPr lang="uk-UA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</a:rPr>
                        <a:t>Рішення виконавчого комітету міської ради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>
                          <a:effectLst/>
                        </a:rPr>
                        <a:t>од.</a:t>
                      </a:r>
                      <a:endParaRPr lang="uk-UA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протоколи засідань виконкому міської ради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310</a:t>
                      </a: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0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310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346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0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346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36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0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36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extLst>
                  <a:ext uri="{0D108BD9-81ED-4DB2-BD59-A6C34878D82A}">
                    <a16:rowId xmlns:a16="http://schemas.microsoft.com/office/drawing/2014/main" val="1396950813"/>
                  </a:ext>
                </a:extLst>
              </a:tr>
              <a:tr h="177885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u="none" strike="noStrike">
                          <a:effectLst/>
                        </a:rPr>
                        <a:t>4</a:t>
                      </a:r>
                      <a:endParaRPr lang="uk-UA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800" u="none" strike="noStrike">
                          <a:effectLst/>
                        </a:rPr>
                        <a:t>Рішення міської ради</a:t>
                      </a:r>
                      <a:endParaRPr lang="uk-UA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>
                          <a:effectLst/>
                        </a:rPr>
                        <a:t>од.</a:t>
                      </a:r>
                      <a:endParaRPr lang="uk-UA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протоколи засідань сесії міської ради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</a:t>
                      </a: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0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70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52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0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52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-18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0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-18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extLst>
                  <a:ext uri="{0D108BD9-81ED-4DB2-BD59-A6C34878D82A}">
                    <a16:rowId xmlns:a16="http://schemas.microsoft.com/office/drawing/2014/main" val="709188379"/>
                  </a:ext>
                </a:extLst>
              </a:tr>
              <a:tr h="264329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u="none" strike="noStrike">
                          <a:effectLst/>
                        </a:rPr>
                        <a:t>5</a:t>
                      </a:r>
                      <a:endParaRPr lang="uk-UA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800" u="none" strike="noStrike">
                          <a:effectLst/>
                        </a:rPr>
                        <a:t>Розпорядження міського голови</a:t>
                      </a:r>
                      <a:endParaRPr lang="uk-UA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>
                          <a:effectLst/>
                        </a:rPr>
                        <a:t>од.</a:t>
                      </a:r>
                      <a:endParaRPr lang="uk-UA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картка реєстрації розпоряджень міського голови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65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0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65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96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0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96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31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0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31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extLst>
                  <a:ext uri="{0D108BD9-81ED-4DB2-BD59-A6C34878D82A}">
                    <a16:rowId xmlns:a16="http://schemas.microsoft.com/office/drawing/2014/main" val="3359013477"/>
                  </a:ext>
                </a:extLst>
              </a:tr>
              <a:tr h="120255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u="none" strike="noStrike">
                          <a:effectLst/>
                        </a:rPr>
                        <a:t> </a:t>
                      </a:r>
                      <a:endParaRPr lang="uk-UA" sz="5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 gridSpan="12">
                  <a:txBody>
                    <a:bodyPr/>
                    <a:lstStyle/>
                    <a:p>
                      <a:pPr algn="l" fontAlgn="b"/>
                      <a:r>
                        <a:rPr lang="uk-UA" sz="800" u="none" strike="noStrike" dirty="0">
                          <a:effectLst/>
                        </a:rPr>
                        <a:t>ефективності</a:t>
                      </a:r>
                      <a:endParaRPr lang="uk-UA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b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7923073"/>
                  </a:ext>
                </a:extLst>
              </a:tr>
              <a:tr h="199217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u="none" strike="noStrike">
                          <a:effectLst/>
                        </a:rPr>
                        <a:t>1</a:t>
                      </a:r>
                      <a:endParaRPr lang="uk-UA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</a:rPr>
                        <a:t>Витрати на утримання однієї штатної одиниці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>
                          <a:effectLst/>
                        </a:rPr>
                        <a:t>грн.</a:t>
                      </a:r>
                      <a:endParaRPr lang="uk-UA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600" u="none" strike="noStrike">
                          <a:effectLst/>
                        </a:rPr>
                        <a:t>Розрахунок</a:t>
                      </a:r>
                      <a:endParaRPr lang="uk-UA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273677</a:t>
                      </a: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4613</a:t>
                      </a: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278289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273676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4613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700" u="none" strike="noStrike" dirty="0">
                          <a:effectLst/>
                        </a:rPr>
                        <a:t>278289</a:t>
                      </a:r>
                      <a:endParaRPr lang="uk-UA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0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>
                          <a:effectLst/>
                        </a:rPr>
                        <a:t>0</a:t>
                      </a:r>
                      <a:endParaRPr lang="uk-UA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>
                          <a:effectLst/>
                        </a:rPr>
                        <a:t>0</a:t>
                      </a:r>
                      <a:endParaRPr lang="uk-UA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extLst>
                  <a:ext uri="{0D108BD9-81ED-4DB2-BD59-A6C34878D82A}">
                    <a16:rowId xmlns:a16="http://schemas.microsoft.com/office/drawing/2014/main" val="129786417"/>
                  </a:ext>
                </a:extLst>
              </a:tr>
              <a:tr h="258918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u="none" strike="noStrike">
                          <a:effectLst/>
                        </a:rPr>
                        <a:t>2</a:t>
                      </a:r>
                      <a:endParaRPr lang="uk-UA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</a:rPr>
                        <a:t>Кількість опрацьованих листів, звернень, заяв, скарг на одного працівника (посадову особу)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>
                          <a:effectLst/>
                        </a:rPr>
                        <a:t>од.</a:t>
                      </a:r>
                      <a:endParaRPr lang="uk-UA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600" u="none" strike="noStrike" dirty="0">
                          <a:effectLst/>
                        </a:rPr>
                        <a:t>Розрахунок</a:t>
                      </a:r>
                      <a:endParaRPr lang="uk-UA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167 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0  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167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284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0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284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118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0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118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extLst>
                  <a:ext uri="{0D108BD9-81ED-4DB2-BD59-A6C34878D82A}">
                    <a16:rowId xmlns:a16="http://schemas.microsoft.com/office/drawing/2014/main" val="327449024"/>
                  </a:ext>
                </a:extLst>
              </a:tr>
              <a:tr h="350774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u="none" strike="noStrike">
                          <a:effectLst/>
                        </a:rPr>
                        <a:t>3</a:t>
                      </a:r>
                      <a:endParaRPr lang="uk-UA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</a:rPr>
                        <a:t>Кількість прийнятих актів органів місцевого самоврядування за поданням департаменту на одну посадову особу, в тому числі: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>
                          <a:effectLst/>
                        </a:rPr>
                        <a:t>од.</a:t>
                      </a:r>
                      <a:endParaRPr lang="uk-UA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600" u="none" strike="noStrike">
                          <a:effectLst/>
                        </a:rPr>
                        <a:t>Розрахунок</a:t>
                      </a:r>
                      <a:endParaRPr lang="uk-UA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30  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0  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30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33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0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33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3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0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3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extLst>
                  <a:ext uri="{0D108BD9-81ED-4DB2-BD59-A6C34878D82A}">
                    <a16:rowId xmlns:a16="http://schemas.microsoft.com/office/drawing/2014/main" val="3381340563"/>
                  </a:ext>
                </a:extLst>
              </a:tr>
              <a:tr h="160053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u="none" strike="noStrike">
                          <a:effectLst/>
                        </a:rPr>
                        <a:t>4</a:t>
                      </a:r>
                      <a:endParaRPr lang="uk-UA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</a:rPr>
                        <a:t>Рішення  виконавчого комітету міської ради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>
                          <a:effectLst/>
                        </a:rPr>
                        <a:t>од.</a:t>
                      </a:r>
                      <a:endParaRPr lang="uk-UA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600" u="none" strike="noStrike">
                          <a:effectLst/>
                        </a:rPr>
                        <a:t>Розрахунок</a:t>
                      </a:r>
                      <a:endParaRPr lang="uk-UA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21 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0  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21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23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0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2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0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2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extLst>
                  <a:ext uri="{0D108BD9-81ED-4DB2-BD59-A6C34878D82A}">
                    <a16:rowId xmlns:a16="http://schemas.microsoft.com/office/drawing/2014/main" val="3572646634"/>
                  </a:ext>
                </a:extLst>
              </a:tr>
              <a:tr h="120255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u="none" strike="noStrike">
                          <a:effectLst/>
                        </a:rPr>
                        <a:t>5</a:t>
                      </a:r>
                      <a:endParaRPr lang="uk-UA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800" u="none" strike="noStrike">
                          <a:effectLst/>
                        </a:rPr>
                        <a:t>Рішення  міської ради</a:t>
                      </a:r>
                      <a:endParaRPr lang="uk-UA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>
                          <a:effectLst/>
                        </a:rPr>
                        <a:t>од.</a:t>
                      </a:r>
                      <a:endParaRPr lang="uk-UA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600" u="none" strike="noStrike">
                          <a:effectLst/>
                        </a:rPr>
                        <a:t>Розрахунок</a:t>
                      </a:r>
                      <a:endParaRPr lang="uk-UA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5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0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5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3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0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3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-2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0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-2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extLst>
                  <a:ext uri="{0D108BD9-81ED-4DB2-BD59-A6C34878D82A}">
                    <a16:rowId xmlns:a16="http://schemas.microsoft.com/office/drawing/2014/main" val="1669690019"/>
                  </a:ext>
                </a:extLst>
              </a:tr>
              <a:tr h="120255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u="none" strike="noStrike">
                          <a:effectLst/>
                        </a:rPr>
                        <a:t>6</a:t>
                      </a:r>
                      <a:endParaRPr lang="uk-UA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800" u="none" strike="noStrike">
                          <a:effectLst/>
                        </a:rPr>
                        <a:t>Розпорядження міського голови </a:t>
                      </a:r>
                      <a:endParaRPr lang="uk-UA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>
                          <a:effectLst/>
                        </a:rPr>
                        <a:t>од.</a:t>
                      </a:r>
                      <a:endParaRPr lang="uk-UA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600" u="none" strike="noStrike" dirty="0">
                          <a:effectLst/>
                        </a:rPr>
                        <a:t>Розрахунок</a:t>
                      </a:r>
                      <a:endParaRPr lang="uk-UA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4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0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4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6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0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6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2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0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u="none" strike="noStrike" dirty="0">
                          <a:effectLst/>
                        </a:rPr>
                        <a:t>2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84" marR="5284" marT="5284" marB="0" anchor="ctr"/>
                </a:tc>
                <a:extLst>
                  <a:ext uri="{0D108BD9-81ED-4DB2-BD59-A6C34878D82A}">
                    <a16:rowId xmlns:a16="http://schemas.microsoft.com/office/drawing/2014/main" val="12277185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967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0760" y="70276"/>
            <a:ext cx="748234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Інформація </a:t>
            </a:r>
          </a:p>
          <a:p>
            <a:pPr algn="ctr"/>
            <a:r>
              <a:rPr lang="uk-UA" sz="14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про виконання результативних показників, що характеризують виконання департаментом комунального майна бюджетної програми  3117693 Інші заходи, пов'язані з  економічною діяльністю за 2020 рік</a:t>
            </a:r>
            <a:endParaRPr lang="uk-UA" sz="14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760" y="1024383"/>
            <a:ext cx="7482347" cy="3959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64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60741" y="333166"/>
            <a:ext cx="78832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Інформація </a:t>
            </a:r>
          </a:p>
          <a:p>
            <a:pPr algn="ctr"/>
            <a:r>
              <a:rPr lang="uk-UA" sz="14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про виконання результативних показників, що характеризують виконання департаментом комунального майна бюджетної програми  3117693 Інші заходи, пов'язані з  економічною діяльністю за 2020 рік</a:t>
            </a:r>
            <a:endParaRPr lang="uk-UA" sz="14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91" y="1714499"/>
            <a:ext cx="8953037" cy="2891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2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3640" y="1493145"/>
            <a:ext cx="53113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 smtClean="0">
                <a:latin typeface="Vinnytsia Sans" panose="00000500000000000000" pitchFamily="50" charset="0"/>
              </a:rPr>
              <a:t>ДЯКУЮ</a:t>
            </a:r>
          </a:p>
          <a:p>
            <a:r>
              <a:rPr lang="uk-UA" sz="4800" b="1" dirty="0" smtClean="0">
                <a:latin typeface="Vinnytsia Sans" panose="00000500000000000000" pitchFamily="50" charset="0"/>
              </a:rPr>
              <a:t>ЗА УВАГУ!</a:t>
            </a:r>
            <a:endParaRPr lang="uk-UA" sz="4800" b="1" dirty="0">
              <a:latin typeface="Vinnytsia Sans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0541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5BA08ED8B5B9A548B092F047E8621AC9" ma:contentTypeVersion="0" ma:contentTypeDescription="Створення нового документа." ma:contentTypeScope="" ma:versionID="d941d1bd86f8ff1260a31562a9178a5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ffdeeba82958b12d33e6bb391080f2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вмісту"/>
        <xsd:element ref="dc:title" minOccurs="0" maxOccurs="1" ma:index="4" ma:displayName="Заголовок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C016A5C-FECD-4D4F-A1ED-59FC622FDE5C}"/>
</file>

<file path=customXml/itemProps2.xml><?xml version="1.0" encoding="utf-8"?>
<ds:datastoreItem xmlns:ds="http://schemas.openxmlformats.org/officeDocument/2006/customXml" ds:itemID="{A22BE2C3-96DE-4E1B-998B-FBBECAE96025}"/>
</file>

<file path=customXml/itemProps3.xml><?xml version="1.0" encoding="utf-8"?>
<ds:datastoreItem xmlns:ds="http://schemas.openxmlformats.org/officeDocument/2006/customXml" ds:itemID="{B4F983B9-315E-4C2D-938D-F2A1FDB21FDA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1982</TotalTime>
  <Words>793</Words>
  <Application>Microsoft Office PowerPoint</Application>
  <PresentationFormat>Екран (16:9)</PresentationFormat>
  <Paragraphs>263</Paragraphs>
  <Slides>8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Verdana</vt:lpstr>
      <vt:lpstr>Vinnytsia Sans</vt:lpstr>
      <vt:lpstr>Wingdings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Мірчук Сергій Валерійович</dc:creator>
  <cp:lastModifiedBy>Кульбіда Вікторія Павлівна</cp:lastModifiedBy>
  <cp:revision>51</cp:revision>
  <dcterms:created xsi:type="dcterms:W3CDTF">2020-06-23T09:28:56Z</dcterms:created>
  <dcterms:modified xsi:type="dcterms:W3CDTF">2021-02-19T10:25:39Z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0x0101005BA08ED8B5B9A548B092F047E8621AC9</vt:lpwstr>
  </property>
</Properties>
</file>