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4"/>
  </p:sldMasterIdLst>
  <p:notesMasterIdLst>
    <p:notesMasterId r:id="rId21"/>
  </p:notesMasterIdLst>
  <p:sldIdLst>
    <p:sldId id="282" r:id="rId5"/>
    <p:sldId id="312" r:id="rId6"/>
    <p:sldId id="313" r:id="rId7"/>
    <p:sldId id="314" r:id="rId8"/>
    <p:sldId id="315" r:id="rId9"/>
    <p:sldId id="317" r:id="rId10"/>
    <p:sldId id="319" r:id="rId11"/>
    <p:sldId id="322" r:id="rId12"/>
    <p:sldId id="320" r:id="rId13"/>
    <p:sldId id="321" r:id="rId14"/>
    <p:sldId id="323" r:id="rId15"/>
    <p:sldId id="311" r:id="rId16"/>
    <p:sldId id="297" r:id="rId17"/>
    <p:sldId id="305" r:id="rId18"/>
    <p:sldId id="299" r:id="rId19"/>
    <p:sldId id="292" r:id="rId20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Кондратов Андрій Павлович" initials="КАП" lastIdx="1" clrIdx="0">
    <p:extLst>
      <p:ext uri="{19B8F6BF-5375-455C-9EA6-DF929625EA0E}">
        <p15:presenceInfo xmlns:p15="http://schemas.microsoft.com/office/powerpoint/2012/main" userId="S-1-5-21-3441917141-1351904306-3824956341-133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Помірний стиль 4 –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Помірний стиль 4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62" autoAdjust="0"/>
    <p:restoredTop sz="88123" autoAdjust="0"/>
  </p:normalViewPr>
  <p:slideViewPr>
    <p:cSldViewPr>
      <p:cViewPr varScale="1">
        <p:scale>
          <a:sx n="101" d="100"/>
          <a:sy n="101" d="100"/>
        </p:scale>
        <p:origin x="220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title>
    <c:autoTitleDeleted val="0"/>
    <c:view3D>
      <c:rotX val="15"/>
      <c:hPercent val="100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4032373928149397"/>
          <c:y val="3.0214161980835062E-2"/>
          <c:w val="0.90669779140864881"/>
          <c:h val="0.83520098182171676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3516557783284483E-2"/>
                  <c:y val="-6.458557588805174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uk-UA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A59-4ED4-93F5-ED40BB180159}"/>
                </c:ext>
              </c:extLst>
            </c:dLbl>
            <c:dLbl>
              <c:idx val="1"/>
              <c:layout>
                <c:manualLayout>
                  <c:x val="9.0110385221896828E-3"/>
                  <c:y val="-5.597416576964477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uk-UA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A59-4ED4-93F5-ED40BB180159}"/>
                </c:ext>
              </c:extLst>
            </c:dLbl>
            <c:dLbl>
              <c:idx val="2"/>
              <c:layout>
                <c:manualLayout>
                  <c:x val="1.8022077044379366E-2"/>
                  <c:y val="-5.597416576964477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uk-UA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A59-4ED4-93F5-ED40BB180159}"/>
                </c:ext>
              </c:extLst>
            </c:dLbl>
            <c:dLbl>
              <c:idx val="3"/>
              <c:layout>
                <c:manualLayout>
                  <c:x val="2.4780355936021625E-2"/>
                  <c:y val="-2.583423035522066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en-US" sz="1000"/>
                      <a:t>43183,35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uk-UA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A59-4ED4-93F5-ED40BB18015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Sheet1!$B$1:$E$1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2373.1</c:v>
                </c:pt>
                <c:pt idx="1">
                  <c:v>5044.3999999999996</c:v>
                </c:pt>
                <c:pt idx="2">
                  <c:v>2557.6</c:v>
                </c:pt>
                <c:pt idx="3">
                  <c:v>43183.35</c:v>
                </c:pt>
              </c:numCache>
            </c:numRef>
          </c:val>
          <c:shape val="box"/>
          <c:extLst>
            <c:ext xmlns:c16="http://schemas.microsoft.com/office/drawing/2014/chart" uri="{C3380CC4-5D6E-409C-BE32-E72D297353CC}">
              <c16:uniqueId val="{00000004-6A59-4ED4-93F5-ED40BB18015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4"/>
        <c:gapDepth val="69"/>
        <c:shape val="cylinder"/>
        <c:axId val="276365704"/>
        <c:axId val="1"/>
        <c:axId val="2"/>
      </c:bar3DChart>
      <c:catAx>
        <c:axId val="276365704"/>
        <c:scaling>
          <c:orientation val="minMax"/>
        </c:scaling>
        <c:delete val="0"/>
        <c:axPos val="b"/>
        <c:numFmt formatCode="General" sourceLinked="1"/>
        <c:majorTickMark val="in"/>
        <c:minorTickMark val="cross"/>
        <c:tickLblPos val="nextTo"/>
        <c:spPr>
          <a:noFill/>
          <a:ln>
            <a:solidFill>
              <a:srgbClr val="000000"/>
            </a:solidFill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uk-UA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  <c:max val="45000"/>
          <c:min val="100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rgbClr val="000000"/>
            </a:solidFill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uk-UA"/>
          </a:p>
        </c:txPr>
        <c:crossAx val="276365704"/>
        <c:crossesAt val="1"/>
        <c:crossBetween val="between"/>
        <c:majorUnit val="4000"/>
        <c:minorUnit val="50"/>
      </c:valAx>
      <c:serAx>
        <c:axId val="2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1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0.498</cdr:x>
      <cdr:y>0.485</cdr:y>
    </cdr:from>
    <cdr:to>
      <cdr:x>0.5015</cdr:x>
      <cdr:y>0.55125</cdr:y>
    </cdr:to>
    <cdr:sp macro="" textlink="">
      <cdr:nvSpPr>
        <cdr:cNvPr id="1025" name="Text Box 1">
          <a:extLst xmlns:a="http://schemas.openxmlformats.org/drawingml/2006/main">
            <a:ext uri="{FF2B5EF4-FFF2-40B4-BE49-F238E27FC236}">
              <a16:creationId xmlns:a16="http://schemas.microsoft.com/office/drawing/2014/main" id="{27DEB698-2229-4183-9C81-17C8FEF3B692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765431" y="1044035"/>
          <a:ext cx="19436" cy="14261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FFFFFF" mc:Ignorable="a14" a14:legacySpreadsheetColorIndex="65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wrap="none" lIns="18288" tIns="22860" rIns="18288" bIns="22860" anchor="ctr" upright="1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uk-UA" sz="800" b="1" i="0" u="none" strike="noStrike" baseline="0" dirty="0">
              <a:solidFill>
                <a:srgbClr val="000000"/>
              </a:solidFill>
              <a:latin typeface="Calibri"/>
              <a:cs typeface="Calibri"/>
            </a:rPr>
            <a:t>                      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412"/>
          </a:xfrm>
          <a:prstGeom prst="rect">
            <a:avLst/>
          </a:prstGeom>
        </p:spPr>
        <p:txBody>
          <a:bodyPr vert="horz" lIns="92483" tIns="46242" rIns="92483" bIns="46242" rtlCol="0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60" cy="496412"/>
          </a:xfrm>
          <a:prstGeom prst="rect">
            <a:avLst/>
          </a:prstGeom>
        </p:spPr>
        <p:txBody>
          <a:bodyPr vert="horz" lIns="92483" tIns="46242" rIns="92483" bIns="46242" rtlCol="0"/>
          <a:lstStyle>
            <a:lvl1pPr algn="r">
              <a:defRPr sz="1300"/>
            </a:lvl1pPr>
          </a:lstStyle>
          <a:p>
            <a:fld id="{138B0665-9AB2-46EE-93B4-2A3460C4EA60}" type="datetimeFigureOut">
              <a:rPr lang="ru-RU" smtClean="0"/>
              <a:pPr/>
              <a:t>17.06.2020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3" tIns="46242" rIns="92483" bIns="46242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2483" tIns="46242" rIns="92483" bIns="46242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60" cy="496412"/>
          </a:xfrm>
          <a:prstGeom prst="rect">
            <a:avLst/>
          </a:prstGeom>
        </p:spPr>
        <p:txBody>
          <a:bodyPr vert="horz" lIns="92483" tIns="46242" rIns="92483" bIns="46242" rtlCol="0" anchor="b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60" cy="496412"/>
          </a:xfrm>
          <a:prstGeom prst="rect">
            <a:avLst/>
          </a:prstGeom>
        </p:spPr>
        <p:txBody>
          <a:bodyPr vert="horz" lIns="92483" tIns="46242" rIns="92483" bIns="46242" rtlCol="0" anchor="b"/>
          <a:lstStyle>
            <a:lvl1pPr algn="r">
              <a:defRPr sz="1300"/>
            </a:lvl1pPr>
          </a:lstStyle>
          <a:p>
            <a:fld id="{089BE814-357E-4D28-B60B-5873F54861B6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1197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BE814-357E-4D28-B60B-5873F54861B6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55490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BE814-357E-4D28-B60B-5873F54861B6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8771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BE814-357E-4D28-B60B-5873F54861B6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02078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BE814-357E-4D28-B60B-5873F54861B6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8125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17.06.2020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17.06.2020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17.06.2020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8386072" y="6286521"/>
            <a:ext cx="4972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07ABEA76-F2DB-4332-A8BC-D79642203CAD}" type="slidenum">
              <a:rPr lang="uk-UA" sz="1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 algn="ctr"/>
              <a:t>‹№›</a:t>
            </a:fld>
            <a:endParaRPr lang="uk-UA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7504564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17.06.2020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17.06.2020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17.06.2020</a:t>
            </a:fld>
            <a:endParaRPr lang="ru-RU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17.06.2020</a:t>
            </a:fld>
            <a:endParaRPr lang="ru-RU" dirty="0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17.06.2020</a:t>
            </a:fld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17.06.2020</a:t>
            </a:fld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17.06.2020</a:t>
            </a:fld>
            <a:endParaRPr lang="ru-RU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uk-UA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17.06.2020</a:t>
            </a:fld>
            <a:endParaRPr lang="ru-RU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alphaModFix amt="97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BC45B-EAD3-4C7A-9462-A59CDAB674CD}" type="datetimeFigureOut">
              <a:rPr lang="ru-RU" smtClean="0"/>
              <a:pPr/>
              <a:t>17.06.2020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f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7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5580112" y="500476"/>
            <a:ext cx="2308645" cy="338554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>
            <a:spAutoFit/>
          </a:bodyPr>
          <a:lstStyle/>
          <a:p>
            <a:r>
              <a:rPr lang="uk-UA" sz="1600" dirty="0">
                <a:solidFill>
                  <a:schemeClr val="tx1">
                    <a:lumMod val="65000"/>
                    <a:lumOff val="35000"/>
                    <a:alpha val="73000"/>
                  </a:schemeClr>
                </a:solidFill>
                <a:latin typeface="Impact" pitchFamily="34" charset="0"/>
              </a:rPr>
              <a:t>ВІННИЦЬКА МІСЬКА РАДА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20072" y="5144127"/>
            <a:ext cx="3528392" cy="215444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800" b="1" noProof="1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1673667"/>
            <a:ext cx="8136904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ЗВІТ</a:t>
            </a:r>
            <a:br>
              <a:rPr lang="ru-RU" sz="28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uk-UA" sz="28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департаменту комунального майна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Вінницької міської ради</a:t>
            </a:r>
            <a:br>
              <a:rPr lang="uk-UA" sz="28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uk-UA" sz="28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  </a:t>
            </a:r>
            <a:r>
              <a:rPr lang="uk-UA" sz="28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 рік</a:t>
            </a:r>
            <a:r>
              <a:rPr lang="uk-UA" sz="28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uk-UA" sz="28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89375" y="4952046"/>
            <a:ext cx="2606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>
                <a:solidFill>
                  <a:srgbClr val="C00000"/>
                </a:solidFill>
                <a:ea typeface="Tahoma" pitchFamily="34" charset="0"/>
                <a:cs typeface="Tahoma" pitchFamily="34" charset="0"/>
              </a:rPr>
              <a:t>Доповідає: </a:t>
            </a:r>
          </a:p>
          <a:p>
            <a:r>
              <a:rPr lang="uk-UA" b="1" dirty="0">
                <a:solidFill>
                  <a:srgbClr val="C00000"/>
                </a:solidFill>
                <a:ea typeface="Tahoma" pitchFamily="34" charset="0"/>
                <a:cs typeface="Tahoma" pitchFamily="34" charset="0"/>
              </a:rPr>
              <a:t>директор департаменту</a:t>
            </a:r>
            <a:br>
              <a:rPr lang="uk-UA" b="1" dirty="0">
                <a:solidFill>
                  <a:srgbClr val="C00000"/>
                </a:solidFill>
                <a:ea typeface="Tahoma" pitchFamily="34" charset="0"/>
                <a:cs typeface="Tahoma" pitchFamily="34" charset="0"/>
              </a:rPr>
            </a:br>
            <a:r>
              <a:rPr lang="uk-UA" b="1" dirty="0">
                <a:solidFill>
                  <a:srgbClr val="C00000"/>
                </a:solidFill>
                <a:ea typeface="Tahoma" pitchFamily="34" charset="0"/>
                <a:cs typeface="Tahoma" pitchFamily="34" charset="0"/>
              </a:rPr>
              <a:t>Ігор Шутак</a:t>
            </a:r>
            <a:endParaRPr lang="uk-UA" b="1" dirty="0"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115616" y="424048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Надходження до міського бюджету від приватизації майна</a:t>
            </a:r>
          </a:p>
        </p:txBody>
      </p:sp>
      <p:graphicFrame>
        <p:nvGraphicFramePr>
          <p:cNvPr id="12" name="Таблиця 11">
            <a:extLst>
              <a:ext uri="{FF2B5EF4-FFF2-40B4-BE49-F238E27FC236}">
                <a16:creationId xmlns:a16="http://schemas.microsoft.com/office/drawing/2014/main" id="{5AB63D61-F26A-4F3B-AA4C-55B63E3330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38728"/>
              </p:ext>
            </p:extLst>
          </p:nvPr>
        </p:nvGraphicFramePr>
        <p:xfrm>
          <a:off x="632313" y="4221088"/>
          <a:ext cx="7735358" cy="20701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631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3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30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3047">
                  <a:extLst>
                    <a:ext uri="{9D8B030D-6E8A-4147-A177-3AD203B41FA5}">
                      <a16:colId xmlns:a16="http://schemas.microsoft.com/office/drawing/2014/main" val="2350978229"/>
                    </a:ext>
                  </a:extLst>
                </a:gridCol>
                <a:gridCol w="9930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03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Показники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 рік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рік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рік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uk-UA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2019 рік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3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Кількість об'єктів приватизації, шт.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uk-UA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uk-UA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uk-UA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3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Загальна площа об'єктів приватизації, м</a:t>
                      </a:r>
                      <a:r>
                        <a:rPr lang="uk-UA" sz="14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518,7</a:t>
                      </a: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1215,7</a:t>
                      </a: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757,3</a:t>
                      </a: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11849,3</a:t>
                      </a: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76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Загальна вартість об'єктів приватизації, тис. грн.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2 287,742</a:t>
                      </a: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6 297,980</a:t>
                      </a: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2 557,528</a:t>
                      </a: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uk-UA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183</a:t>
                      </a:r>
                      <a:r>
                        <a:rPr lang="uk-UA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348</a:t>
                      </a:r>
                      <a:endParaRPr lang="uk-UA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76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Сума надходжень від приватизації, тис. грн.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(урахуванням інвестиційних угод)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2 373,119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5 044,404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2 557,638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46 541,908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4" name="Округлений прямокутник 12">
            <a:extLst>
              <a:ext uri="{FF2B5EF4-FFF2-40B4-BE49-F238E27FC236}">
                <a16:creationId xmlns:a16="http://schemas.microsoft.com/office/drawing/2014/main" id="{D702BBAB-CF1B-4836-BFDE-BBE1E623A2D3}"/>
              </a:ext>
            </a:extLst>
          </p:cNvPr>
          <p:cNvSpPr/>
          <p:nvPr/>
        </p:nvSpPr>
        <p:spPr>
          <a:xfrm>
            <a:off x="428316" y="1259357"/>
            <a:ext cx="3626552" cy="679209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Надходження коштів від приватизації до  міського бюджету за період 2016 - 2019р.р.</a:t>
            </a:r>
          </a:p>
        </p:txBody>
      </p:sp>
      <p:graphicFrame>
        <p:nvGraphicFramePr>
          <p:cNvPr id="15" name="Об'єкт 2">
            <a:extLst>
              <a:ext uri="{FF2B5EF4-FFF2-40B4-BE49-F238E27FC236}">
                <a16:creationId xmlns:a16="http://schemas.microsoft.com/office/drawing/2014/main" id="{218B9064-A1ED-43F6-A233-956A5BCABD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1692815"/>
              </p:ext>
            </p:extLst>
          </p:nvPr>
        </p:nvGraphicFramePr>
        <p:xfrm>
          <a:off x="725075" y="1714532"/>
          <a:ext cx="3168352" cy="2327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кутник 3">
            <a:extLst>
              <a:ext uri="{FF2B5EF4-FFF2-40B4-BE49-F238E27FC236}">
                <a16:creationId xmlns:a16="http://schemas.microsoft.com/office/drawing/2014/main" id="{86412B50-C1B9-4ACA-A47F-7D82AB48170C}"/>
              </a:ext>
            </a:extLst>
          </p:cNvPr>
          <p:cNvSpPr/>
          <p:nvPr/>
        </p:nvSpPr>
        <p:spPr>
          <a:xfrm>
            <a:off x="4716016" y="1752463"/>
            <a:ext cx="379357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/>
            <a:r>
              <a:rPr lang="uk-UA" sz="10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uk-UA" sz="14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Від відчуження нерухомого майна комунальної власності надійшло </a:t>
            </a:r>
            <a:r>
              <a:rPr lang="uk-UA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46 541,908 тис. грн.,</a:t>
            </a:r>
            <a:r>
              <a:rPr lang="uk-UA" sz="1400" dirty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– </a:t>
            </a:r>
            <a:r>
              <a:rPr lang="uk-UA" sz="1400" b="1" dirty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100,03</a:t>
            </a:r>
            <a:r>
              <a:rPr lang="uk-UA" sz="1400" dirty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uk-UA" sz="1400" b="1" dirty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%</a:t>
            </a:r>
            <a:r>
              <a:rPr lang="uk-UA" sz="1400" dirty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uk-UA" sz="14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виконання річного плану,</a:t>
            </a:r>
            <a:r>
              <a:rPr lang="uk-UA" sz="1400" b="1" dirty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uk-UA" sz="140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в тому числі від:</a:t>
            </a:r>
          </a:p>
          <a:p>
            <a:pPr marL="628650" lvl="1" indent="-171450">
              <a:buFont typeface="Wingdings" panose="05000000000000000000" pitchFamily="2" charset="2"/>
              <a:buChar char="ü"/>
            </a:pPr>
            <a:r>
              <a:rPr lang="uk-UA" sz="14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приватизації - </a:t>
            </a:r>
            <a:r>
              <a:rPr lang="uk-UA" sz="1400" b="1" dirty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43 183,348 тис.  грн; </a:t>
            </a:r>
          </a:p>
          <a:p>
            <a:pPr marL="628650" lvl="1" indent="-171450">
              <a:buFont typeface="Wingdings" panose="05000000000000000000" pitchFamily="2" charset="2"/>
              <a:buChar char="ü"/>
            </a:pPr>
            <a:r>
              <a:rPr lang="uk-UA" sz="14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інвестиційних угод </a:t>
            </a:r>
            <a:r>
              <a:rPr lang="uk-UA" sz="140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- </a:t>
            </a:r>
            <a:r>
              <a:rPr lang="uk-UA" sz="1400" b="1" dirty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3 358,560 тис. грн. </a:t>
            </a:r>
            <a:endParaRPr lang="uk-UA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670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кутник 7">
            <a:extLst>
              <a:ext uri="{FF2B5EF4-FFF2-40B4-BE49-F238E27FC236}">
                <a16:creationId xmlns:a16="http://schemas.microsoft.com/office/drawing/2014/main" id="{6B6DC467-C649-4359-A26A-E3F640369946}"/>
              </a:ext>
            </a:extLst>
          </p:cNvPr>
          <p:cNvSpPr/>
          <p:nvPr/>
        </p:nvSpPr>
        <p:spPr>
          <a:xfrm>
            <a:off x="2031881" y="260648"/>
            <a:ext cx="50802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ХІД ТА РЕЗУЛЬТАТИ ВІДЧУЖЕННЯ 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CBA57A94-8951-454F-962A-CB4494A82E28}"/>
              </a:ext>
            </a:extLst>
          </p:cNvPr>
          <p:cNvSpPr txBox="1">
            <a:spLocks/>
          </p:cNvSpPr>
          <p:nvPr/>
        </p:nvSpPr>
        <p:spPr>
          <a:xfrm>
            <a:off x="1095804" y="1150512"/>
            <a:ext cx="6645903" cy="55034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altLang="uk-UA" sz="2400" b="1" dirty="0"/>
              <a:t>Найуспішніші аукціони:</a:t>
            </a:r>
          </a:p>
        </p:txBody>
      </p:sp>
      <p:sp>
        <p:nvSpPr>
          <p:cNvPr id="12" name="Дата 6">
            <a:extLst>
              <a:ext uri="{FF2B5EF4-FFF2-40B4-BE49-F238E27FC236}">
                <a16:creationId xmlns:a16="http://schemas.microsoft.com/office/drawing/2014/main" id="{C741C5C9-79FE-4B93-98BE-10A563FA677E}"/>
              </a:ext>
            </a:extLst>
          </p:cNvPr>
          <p:cNvSpPr txBox="1">
            <a:spLocks/>
          </p:cNvSpPr>
          <p:nvPr/>
        </p:nvSpPr>
        <p:spPr bwMode="auto">
          <a:xfrm>
            <a:off x="762331" y="1636310"/>
            <a:ext cx="3717331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uk-UA" altLang="uk-UA" sz="14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вул. Москаленка, 65</a:t>
            </a:r>
          </a:p>
          <a:p>
            <a:r>
              <a:rPr lang="uk-UA" altLang="uk-UA" sz="14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площа 71,2 </a:t>
            </a:r>
            <a:r>
              <a:rPr lang="uk-UA" sz="14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М</a:t>
            </a:r>
            <a:r>
              <a:rPr lang="uk-UA" sz="1400" b="1" baseline="30000" dirty="0" smtClean="0">
                <a:latin typeface="Verdana" panose="020B0604030504040204" pitchFamily="34" charset="0"/>
                <a:ea typeface="Verdana" panose="020B0604030504040204" pitchFamily="34" charset="0"/>
              </a:rPr>
              <a:t>2  </a:t>
            </a:r>
            <a:r>
              <a:rPr lang="uk-UA" altLang="uk-UA" sz="14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(6 учасників)</a:t>
            </a:r>
            <a:endParaRPr lang="uk-UA" altLang="uk-UA" sz="1400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Picture 6" descr="https://lh6.googleusercontent.com/27CGJOV4cpSeHbWz-BG84tf6xuhlMx1rC4X7mrfTw1Xv3PQhis-ajR7DIz3y68Tu1r9tVx4vEPKD1s5VEkTMkhKvGZZIt8R5dQZrz1-wyywY6cPklSE0Bpq27Yz7F6BYsQg15kgMTyY">
            <a:extLst>
              <a:ext uri="{FF2B5EF4-FFF2-40B4-BE49-F238E27FC236}">
                <a16:creationId xmlns:a16="http://schemas.microsoft.com/office/drawing/2014/main" id="{2B707370-A5CB-4276-95E2-2956C0FC61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69" y="2260092"/>
            <a:ext cx="675813" cy="1345370"/>
          </a:xfrm>
          <a:prstGeom prst="rect">
            <a:avLst/>
          </a:prstGeom>
          <a:noFill/>
          <a:ln>
            <a:noFill/>
          </a:ln>
          <a:effectLst>
            <a:glow>
              <a:schemeClr val="accent1">
                <a:alpha val="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4">
            <a:extLst>
              <a:ext uri="{FF2B5EF4-FFF2-40B4-BE49-F238E27FC236}">
                <a16:creationId xmlns:a16="http://schemas.microsoft.com/office/drawing/2014/main" id="{7E91EF63-0D7A-4C4B-A93D-C1B01A6A98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9443" y="2243334"/>
            <a:ext cx="23161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 altLang="uk-UA" dirty="0">
                <a:solidFill>
                  <a:srgbClr val="000000"/>
                </a:solidFill>
              </a:rPr>
              <a:t>Стартова ціна</a:t>
            </a:r>
          </a:p>
        </p:txBody>
      </p:sp>
      <p:sp>
        <p:nvSpPr>
          <p:cNvPr id="15" name="TextBox 5">
            <a:extLst>
              <a:ext uri="{FF2B5EF4-FFF2-40B4-BE49-F238E27FC236}">
                <a16:creationId xmlns:a16="http://schemas.microsoft.com/office/drawing/2014/main" id="{56A580FA-76D7-460A-832A-B7E3C356AB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0525" y="2452619"/>
            <a:ext cx="203613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uk-UA" altLang="uk-UA" sz="2000" dirty="0">
                <a:solidFill>
                  <a:srgbClr val="0C26E6"/>
                </a:solidFill>
              </a:rPr>
              <a:t> 601,284 тис. грн.</a:t>
            </a:r>
          </a:p>
        </p:txBody>
      </p:sp>
      <p:sp>
        <p:nvSpPr>
          <p:cNvPr id="16" name="TextBox 2">
            <a:extLst>
              <a:ext uri="{FF2B5EF4-FFF2-40B4-BE49-F238E27FC236}">
                <a16:creationId xmlns:a16="http://schemas.microsoft.com/office/drawing/2014/main" id="{4CF850EC-F88B-4E50-9C3F-B51411DDBA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5668" y="2947193"/>
            <a:ext cx="1689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 altLang="uk-UA" dirty="0">
                <a:solidFill>
                  <a:srgbClr val="000000"/>
                </a:solidFill>
              </a:rPr>
              <a:t>Ціна продажу</a:t>
            </a:r>
          </a:p>
        </p:txBody>
      </p:sp>
      <p:sp>
        <p:nvSpPr>
          <p:cNvPr id="17" name="TextBox 3">
            <a:extLst>
              <a:ext uri="{FF2B5EF4-FFF2-40B4-BE49-F238E27FC236}">
                <a16:creationId xmlns:a16="http://schemas.microsoft.com/office/drawing/2014/main" id="{6ED5E006-B1DA-449A-94E7-F7C4ADDD52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7508" y="3132136"/>
            <a:ext cx="29675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altLang="uk-UA" sz="2800" dirty="0">
                <a:solidFill>
                  <a:srgbClr val="FF0000"/>
                </a:solidFill>
              </a:rPr>
              <a:t>1 300,001 тис. грн.</a:t>
            </a:r>
            <a:endParaRPr lang="uk-UA" altLang="uk-UA" sz="2800" dirty="0">
              <a:solidFill>
                <a:srgbClr val="FF0000"/>
              </a:solidFill>
            </a:endParaRPr>
          </a:p>
        </p:txBody>
      </p:sp>
      <p:pic>
        <p:nvPicPr>
          <p:cNvPr id="20" name="Рисунок 3">
            <a:extLst>
              <a:ext uri="{FF2B5EF4-FFF2-40B4-BE49-F238E27FC236}">
                <a16:creationId xmlns:a16="http://schemas.microsoft.com/office/drawing/2014/main" id="{5747C62B-7130-4C45-BE7E-987E303C5C5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684" y="4482527"/>
            <a:ext cx="625522" cy="143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Прямоугольник 4">
            <a:extLst>
              <a:ext uri="{FF2B5EF4-FFF2-40B4-BE49-F238E27FC236}">
                <a16:creationId xmlns:a16="http://schemas.microsoft.com/office/drawing/2014/main" id="{2BBC35CC-7353-45BB-ADBD-95BC12ADC2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8035" y="4582642"/>
            <a:ext cx="1698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 altLang="uk-UA" dirty="0"/>
              <a:t>Стартова ціна</a:t>
            </a:r>
          </a:p>
        </p:txBody>
      </p:sp>
      <p:sp>
        <p:nvSpPr>
          <p:cNvPr id="22" name="TextBox 4">
            <a:extLst>
              <a:ext uri="{FF2B5EF4-FFF2-40B4-BE49-F238E27FC236}">
                <a16:creationId xmlns:a16="http://schemas.microsoft.com/office/drawing/2014/main" id="{EC3A4330-81B2-4EE4-96E9-CD2D7567DC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1182" y="4799465"/>
            <a:ext cx="191430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uk-UA" altLang="uk-UA" sz="2000" dirty="0">
                <a:solidFill>
                  <a:srgbClr val="1107DB"/>
                </a:solidFill>
              </a:rPr>
              <a:t>278,355 </a:t>
            </a:r>
            <a:r>
              <a:rPr lang="uk-UA" altLang="uk-UA" sz="2000" dirty="0" err="1">
                <a:solidFill>
                  <a:srgbClr val="1107DB"/>
                </a:solidFill>
              </a:rPr>
              <a:t>тис.грн</a:t>
            </a:r>
            <a:r>
              <a:rPr lang="uk-UA" altLang="uk-UA" sz="2000" dirty="0">
                <a:solidFill>
                  <a:srgbClr val="1107DB"/>
                </a:solidFill>
              </a:rPr>
              <a:t>.</a:t>
            </a:r>
          </a:p>
        </p:txBody>
      </p:sp>
      <p:pic>
        <p:nvPicPr>
          <p:cNvPr id="23" name="Рисунок 6">
            <a:extLst>
              <a:ext uri="{FF2B5EF4-FFF2-40B4-BE49-F238E27FC236}">
                <a16:creationId xmlns:a16="http://schemas.microsoft.com/office/drawing/2014/main" id="{E5D6F3FE-EAD5-4353-BF77-996BD0E4CE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217" y="5276202"/>
            <a:ext cx="1731963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5">
            <a:extLst>
              <a:ext uri="{FF2B5EF4-FFF2-40B4-BE49-F238E27FC236}">
                <a16:creationId xmlns:a16="http://schemas.microsoft.com/office/drawing/2014/main" id="{B6D09BA8-1695-44EB-99BC-F56B7E14B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8035" y="5523058"/>
            <a:ext cx="264422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uk-UA" altLang="uk-UA" sz="2800" dirty="0">
                <a:solidFill>
                  <a:srgbClr val="FF0000"/>
                </a:solidFill>
              </a:rPr>
              <a:t>850,000 </a:t>
            </a:r>
            <a:r>
              <a:rPr lang="uk-UA" altLang="uk-UA" sz="2800" dirty="0" err="1">
                <a:solidFill>
                  <a:srgbClr val="FF0000"/>
                </a:solidFill>
              </a:rPr>
              <a:t>тис.грн</a:t>
            </a:r>
            <a:r>
              <a:rPr lang="uk-UA" altLang="uk-UA" sz="28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5" name="Дата 6">
            <a:extLst>
              <a:ext uri="{FF2B5EF4-FFF2-40B4-BE49-F238E27FC236}">
                <a16:creationId xmlns:a16="http://schemas.microsoft.com/office/drawing/2014/main" id="{012650B4-8FDE-41A8-BD35-C8AA5315D5C4}"/>
              </a:ext>
            </a:extLst>
          </p:cNvPr>
          <p:cNvSpPr txBox="1">
            <a:spLocks/>
          </p:cNvSpPr>
          <p:nvPr/>
        </p:nvSpPr>
        <p:spPr bwMode="auto">
          <a:xfrm>
            <a:off x="764289" y="3946930"/>
            <a:ext cx="31273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uk-UA" altLang="uk-UA" sz="14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вул. Соборна, 44</a:t>
            </a:r>
          </a:p>
          <a:p>
            <a:r>
              <a:rPr lang="uk-UA" altLang="uk-UA" sz="14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площа 55,0 </a:t>
            </a:r>
            <a:r>
              <a:rPr lang="uk-UA" sz="1400" dirty="0" smtClean="0">
                <a:latin typeface="Verdana" panose="020B0604030504040204" pitchFamily="34" charset="0"/>
                <a:ea typeface="Verdana" panose="020B0604030504040204" pitchFamily="34" charset="0"/>
              </a:rPr>
              <a:t>М</a:t>
            </a:r>
            <a:r>
              <a:rPr lang="uk-UA" sz="1400" baseline="30000" dirty="0" smtClean="0">
                <a:latin typeface="Verdana" panose="020B0604030504040204" pitchFamily="34" charset="0"/>
                <a:ea typeface="Verdana" panose="020B0604030504040204" pitchFamily="34" charset="0"/>
              </a:rPr>
              <a:t>2 </a:t>
            </a:r>
            <a:r>
              <a:rPr lang="uk-UA" altLang="uk-UA" sz="14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uk-UA" altLang="uk-UA" sz="14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(4 учасника)</a:t>
            </a:r>
          </a:p>
        </p:txBody>
      </p:sp>
      <p:pic>
        <p:nvPicPr>
          <p:cNvPr id="26" name="Рисунок 25" descr="C:\Users\kulbidaVP\Desktop\фото Магістратська\Соборна\зображення_viber_2019-07-01_12-36-11.jpg">
            <a:extLst>
              <a:ext uri="{FF2B5EF4-FFF2-40B4-BE49-F238E27FC236}">
                <a16:creationId xmlns:a16="http://schemas.microsoft.com/office/drawing/2014/main" id="{327A9BB7-32B5-4D68-B573-5D3C7A95C1E4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445" y="3967684"/>
            <a:ext cx="3168352" cy="1969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6DB907A-A236-4FC6-A5E1-CB5D7C65603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029" y="1700854"/>
            <a:ext cx="3168351" cy="2030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0345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1365176" y="361826"/>
            <a:ext cx="62584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Прийняття до комунальної власності об'єктів</a:t>
            </a:r>
          </a:p>
          <a:p>
            <a:pPr algn="ctr">
              <a:defRPr/>
            </a:pPr>
            <a:r>
              <a:rPr lang="uk-UA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нерухомого майна</a:t>
            </a:r>
          </a:p>
        </p:txBody>
      </p:sp>
      <p:sp>
        <p:nvSpPr>
          <p:cNvPr id="6" name="Округлений прямокутник 12"/>
          <p:cNvSpPr/>
          <p:nvPr/>
        </p:nvSpPr>
        <p:spPr>
          <a:xfrm>
            <a:off x="755576" y="1209994"/>
            <a:ext cx="3960440" cy="2492851"/>
          </a:xfrm>
          <a:prstGeom prst="roundRect">
            <a:avLst>
              <a:gd name="adj" fmla="val 7186"/>
            </a:avLst>
          </a:prstGeom>
          <a:gradFill>
            <a:gsLst>
              <a:gs pos="0">
                <a:srgbClr val="CCFFCC"/>
              </a:gs>
              <a:gs pos="100000">
                <a:schemeClr val="bg1"/>
              </a:gs>
            </a:gsLst>
            <a:lin ang="16200000" scaled="1"/>
          </a:gra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>
              <a:lnSpc>
                <a:spcPct val="150000"/>
              </a:lnSpc>
            </a:pPr>
            <a:r>
              <a:rPr lang="uk-UA" sz="10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uk-UA" sz="1200" dirty="0">
                <a:ea typeface="Verdana" panose="020B0604030504040204" pitchFamily="34" charset="0"/>
                <a:cs typeface="Verdana" panose="020B0604030504040204" pitchFamily="34" charset="0"/>
              </a:rPr>
              <a:t>До комунальної власності міста за 6 місяців 2019 року прийнято (включено) </a:t>
            </a:r>
            <a:r>
              <a:rPr lang="uk-UA" sz="1200" b="1" dirty="0"/>
              <a:t>7 </a:t>
            </a:r>
            <a:r>
              <a:rPr lang="uk-UA" sz="1200" dirty="0"/>
              <a:t>об’єктів соціальної інфраструктури, зокрема частка комплексу будівель та споруд по вул. </a:t>
            </a:r>
            <a:r>
              <a:rPr lang="uk-UA" sz="1200" b="1" dirty="0"/>
              <a:t>Г. </a:t>
            </a:r>
            <a:r>
              <a:rPr lang="uk-UA" sz="1200" b="1" dirty="0" err="1"/>
              <a:t>Арабея</a:t>
            </a:r>
            <a:r>
              <a:rPr lang="uk-UA" sz="1200" b="1" dirty="0"/>
              <a:t>, 2а</a:t>
            </a:r>
            <a:r>
              <a:rPr lang="uk-UA" sz="1200" dirty="0"/>
              <a:t>, будівлю по вул. </a:t>
            </a:r>
            <a:r>
              <a:rPr lang="uk-UA" sz="1200" b="1" dirty="0"/>
              <a:t>Театральній, 29</a:t>
            </a:r>
            <a:r>
              <a:rPr lang="uk-UA" sz="1200" dirty="0"/>
              <a:t>, дві новозбудовані будівлі по вул. </a:t>
            </a:r>
            <a:r>
              <a:rPr lang="uk-UA" sz="1200" b="1" dirty="0"/>
              <a:t>Трамвайній 3Б </a:t>
            </a:r>
            <a:r>
              <a:rPr lang="uk-UA" sz="1200" dirty="0"/>
              <a:t>та </a:t>
            </a:r>
            <a:r>
              <a:rPr lang="uk-UA" sz="1200" dirty="0" err="1"/>
              <a:t>просп</a:t>
            </a:r>
            <a:r>
              <a:rPr lang="uk-UA" sz="1200" dirty="0"/>
              <a:t>. </a:t>
            </a:r>
            <a:r>
              <a:rPr lang="uk-UA" sz="1200" b="1" dirty="0"/>
              <a:t>Коцюбинського, 43Г </a:t>
            </a:r>
            <a:r>
              <a:rPr lang="uk-UA" sz="1200" dirty="0"/>
              <a:t>для розміщення дошкільних навчальних закладів в рамках виконання інвестиційних угод </a:t>
            </a:r>
            <a:r>
              <a:rPr lang="uk-UA" sz="1200" dirty="0" smtClean="0">
                <a:ea typeface="Verdana" panose="020B0604030504040204" pitchFamily="34" charset="0"/>
              </a:rPr>
              <a:t>, </a:t>
            </a:r>
            <a:r>
              <a:rPr lang="uk-UA" sz="1200" b="1" dirty="0" smtClean="0">
                <a:ea typeface="Verdana" panose="020B0604030504040204" pitchFamily="34" charset="0"/>
              </a:rPr>
              <a:t>47 </a:t>
            </a:r>
            <a:r>
              <a:rPr lang="ru-RU" sz="1200" dirty="0" err="1">
                <a:ea typeface="Verdana" panose="020B0604030504040204" pitchFamily="34" charset="0"/>
              </a:rPr>
              <a:t>ділянок</a:t>
            </a:r>
            <a:r>
              <a:rPr lang="ru-RU" sz="1200" dirty="0">
                <a:ea typeface="Verdana" panose="020B0604030504040204" pitchFamily="34" charset="0"/>
              </a:rPr>
              <a:t> </a:t>
            </a:r>
            <a:r>
              <a:rPr lang="ru-RU" sz="1200" dirty="0" err="1">
                <a:ea typeface="Verdana" panose="020B0604030504040204" pitchFamily="34" charset="0"/>
              </a:rPr>
              <a:t>зовнішніх</a:t>
            </a:r>
            <a:r>
              <a:rPr lang="ru-RU" sz="1200" dirty="0">
                <a:ea typeface="Verdana" panose="020B0604030504040204" pitchFamily="34" charset="0"/>
              </a:rPr>
              <a:t> </a:t>
            </a:r>
            <a:r>
              <a:rPr lang="ru-RU" sz="1200" dirty="0" err="1">
                <a:ea typeface="Verdana" panose="020B0604030504040204" pitchFamily="34" charset="0"/>
              </a:rPr>
              <a:t>інженерних</a:t>
            </a:r>
            <a:r>
              <a:rPr lang="ru-RU" sz="1200" dirty="0">
                <a:ea typeface="Verdana" panose="020B0604030504040204" pitchFamily="34" charset="0"/>
              </a:rPr>
              <a:t> мереж, </a:t>
            </a:r>
            <a:r>
              <a:rPr lang="ru-RU" sz="1200" dirty="0" err="1">
                <a:ea typeface="Verdana" panose="020B0604030504040204" pitchFamily="34" charset="0"/>
              </a:rPr>
              <a:t>обладнання</a:t>
            </a:r>
            <a:r>
              <a:rPr lang="ru-RU" sz="1200" dirty="0">
                <a:ea typeface="Verdana" panose="020B0604030504040204" pitchFamily="34" charset="0"/>
              </a:rPr>
              <a:t> </a:t>
            </a:r>
            <a:r>
              <a:rPr lang="ru-RU" sz="1200" dirty="0" err="1">
                <a:ea typeface="Verdana" panose="020B0604030504040204" pitchFamily="34" charset="0"/>
              </a:rPr>
              <a:t>велопрокату</a:t>
            </a:r>
            <a:r>
              <a:rPr lang="ru-RU" sz="1200" dirty="0">
                <a:ea typeface="Verdana" panose="020B0604030504040204" pitchFamily="34" charset="0"/>
              </a:rPr>
              <a:t> </a:t>
            </a:r>
            <a:r>
              <a:rPr lang="en-US" sz="1200" dirty="0" smtClean="0">
                <a:ea typeface="Verdana" panose="020B0604030504040204" pitchFamily="34" charset="0"/>
              </a:rPr>
              <a:t>NEXTBIKE</a:t>
            </a:r>
            <a:r>
              <a:rPr lang="uk-UA" sz="1200" dirty="0" smtClean="0">
                <a:ea typeface="Verdana" panose="020B0604030504040204" pitchFamily="34" charset="0"/>
              </a:rPr>
              <a:t>.</a:t>
            </a:r>
            <a:endParaRPr lang="ru-RU" sz="12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209994"/>
            <a:ext cx="3398794" cy="249285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3960403"/>
            <a:ext cx="3888432" cy="242561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A1B35B4-5B66-40DD-AC51-A6CEC1F8C9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5" y="3968728"/>
            <a:ext cx="3398794" cy="2436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54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кутник 5"/>
          <p:cNvSpPr/>
          <p:nvPr/>
        </p:nvSpPr>
        <p:spPr>
          <a:xfrm>
            <a:off x="676692" y="404664"/>
            <a:ext cx="76354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Надання згоди на прийняття до комунальної власності </a:t>
            </a:r>
          </a:p>
          <a:p>
            <a:pPr algn="ctr">
              <a:defRPr/>
            </a:pPr>
            <a:r>
              <a:rPr lang="uk-UA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об'єктів  нерухомого майна</a:t>
            </a:r>
          </a:p>
        </p:txBody>
      </p:sp>
      <p:sp>
        <p:nvSpPr>
          <p:cNvPr id="7" name="Округлений прямокутник 12"/>
          <p:cNvSpPr/>
          <p:nvPr/>
        </p:nvSpPr>
        <p:spPr>
          <a:xfrm>
            <a:off x="467544" y="1700808"/>
            <a:ext cx="4176464" cy="3888432"/>
          </a:xfrm>
          <a:prstGeom prst="roundRect">
            <a:avLst>
              <a:gd name="adj" fmla="val 7186"/>
            </a:avLst>
          </a:prstGeom>
          <a:gradFill flip="none" rotWithShape="1">
            <a:gsLst>
              <a:gs pos="0">
                <a:srgbClr val="CCFFCC"/>
              </a:gs>
              <a:gs pos="100000">
                <a:schemeClr val="bg1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/>
            <a:r>
              <a:rPr lang="uk-UA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Надано згоду  на прийняття до комунальної власності </a:t>
            </a:r>
            <a:r>
              <a:rPr lang="uk-UA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міста на </a:t>
            </a:r>
            <a:r>
              <a:rPr lang="uk-UA" sz="1400" b="1" dirty="0">
                <a:latin typeface="Verdana" panose="020B0604030504040204" pitchFamily="34" charset="0"/>
                <a:ea typeface="Verdana" panose="020B0604030504040204" pitchFamily="34" charset="0"/>
              </a:rPr>
              <a:t>31</a:t>
            </a:r>
            <a:r>
              <a:rPr lang="uk-UA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об'єкт</a:t>
            </a:r>
            <a:r>
              <a:rPr lang="uk-UA" sz="140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uk-UA" sz="14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нерухомого </a:t>
            </a:r>
            <a:r>
              <a:rPr lang="uk-UA" sz="140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майна</a:t>
            </a:r>
          </a:p>
          <a:p>
            <a:pPr algn="just"/>
            <a:endParaRPr lang="uk-UA" sz="14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uk-UA" sz="14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uk-UA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У </a:t>
            </a:r>
            <a:r>
              <a:rPr lang="uk-UA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2020р</a:t>
            </a:r>
            <a:r>
              <a:rPr lang="uk-UA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планується завершити процедуру </a:t>
            </a:r>
            <a:r>
              <a:rPr lang="uk-UA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прийняття з державної власності  </a:t>
            </a:r>
            <a:r>
              <a:rPr lang="uk-UA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до комунальної власності Вінницької міської об'єднаної територіальної громади наступних об’єктів нерухомого майна:</a:t>
            </a:r>
          </a:p>
          <a:p>
            <a:pPr marL="171450" indent="-171450" algn="just">
              <a:buFontTx/>
              <a:buChar char="-"/>
            </a:pPr>
            <a:r>
              <a:rPr lang="uk-UA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будівля </a:t>
            </a:r>
            <a:r>
              <a:rPr lang="uk-UA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 вул. Симона Петлюри, </a:t>
            </a:r>
            <a:r>
              <a:rPr lang="uk-UA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15а;</a:t>
            </a:r>
          </a:p>
          <a:p>
            <a:pPr marL="171450" indent="-171450" algn="just">
              <a:buFontTx/>
              <a:buChar char="-"/>
            </a:pPr>
            <a:r>
              <a:rPr lang="uk-UA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будівля по вул. Симона Петлюри</a:t>
            </a:r>
            <a:r>
              <a:rPr lang="uk-UA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24</a:t>
            </a:r>
            <a:endParaRPr lang="uk-UA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 algn="just">
              <a:buFontTx/>
              <a:buChar char="-"/>
            </a:pPr>
            <a:r>
              <a:rPr lang="uk-UA" sz="1400" dirty="0">
                <a:latin typeface="Verdana" panose="020B0604030504040204" pitchFamily="34" charset="0"/>
                <a:ea typeface="Verdana" panose="020B0604030504040204" pitchFamily="34" charset="0"/>
              </a:rPr>
              <a:t>комплекс нежитлових будівель і споруд </a:t>
            </a:r>
            <a:r>
              <a:rPr lang="uk-UA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 </a:t>
            </a:r>
            <a:r>
              <a:rPr lang="uk-UA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вул. Миколи Оводова, 64;</a:t>
            </a:r>
          </a:p>
          <a:p>
            <a:pPr marL="171450" indent="-171450" algn="just">
              <a:buFontTx/>
              <a:buChar char="-"/>
            </a:pPr>
            <a:r>
              <a:rPr lang="uk-UA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ділянок доріг у нових межах міста. </a:t>
            </a:r>
            <a:endParaRPr lang="uk-UA" sz="14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3" y="4119170"/>
            <a:ext cx="3659476" cy="23780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3" y="1299623"/>
            <a:ext cx="3643716" cy="259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1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Результат пошуку зображень за запитом &quot;носок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6" name="Прямокутник 5"/>
          <p:cNvSpPr/>
          <p:nvPr/>
        </p:nvSpPr>
        <p:spPr>
          <a:xfrm>
            <a:off x="653580" y="404664"/>
            <a:ext cx="76851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Моніторинг </a:t>
            </a:r>
            <a:r>
              <a:rPr lang="uk-UA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та формування об'єктів  </a:t>
            </a:r>
            <a:r>
              <a:rPr lang="uk-UA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нерухомого майна</a:t>
            </a:r>
          </a:p>
          <a:p>
            <a:pPr algn="ctr">
              <a:defRPr/>
            </a:pPr>
            <a:r>
              <a:rPr lang="uk-UA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комунальної власності</a:t>
            </a:r>
          </a:p>
        </p:txBody>
      </p:sp>
      <p:sp>
        <p:nvSpPr>
          <p:cNvPr id="7" name="Місце для вмісту 13"/>
          <p:cNvSpPr txBox="1">
            <a:spLocks/>
          </p:cNvSpPr>
          <p:nvPr/>
        </p:nvSpPr>
        <p:spPr>
          <a:xfrm>
            <a:off x="168286" y="1628800"/>
            <a:ext cx="8531225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uk-UA" dirty="0"/>
          </a:p>
        </p:txBody>
      </p:sp>
      <p:sp>
        <p:nvSpPr>
          <p:cNvPr id="9" name="Округлений прямокутник 12"/>
          <p:cNvSpPr/>
          <p:nvPr/>
        </p:nvSpPr>
        <p:spPr>
          <a:xfrm>
            <a:off x="4477929" y="5010962"/>
            <a:ext cx="4137539" cy="1369516"/>
          </a:xfrm>
          <a:prstGeom prst="roundRect">
            <a:avLst>
              <a:gd name="adj" fmla="val 7186"/>
            </a:avLst>
          </a:prstGeom>
          <a:gradFill>
            <a:gsLst>
              <a:gs pos="0">
                <a:schemeClr val="bg1"/>
              </a:gs>
              <a:gs pos="100000">
                <a:srgbClr val="CCFFCC"/>
              </a:gs>
            </a:gsLst>
            <a:lin ang="5400000" scaled="1"/>
          </a:gradFill>
          <a:ln>
            <a:solidFill>
              <a:schemeClr val="accent2">
                <a:shade val="95000"/>
                <a:satMod val="10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/>
            <a:r>
              <a:rPr lang="uk-UA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uk-UA" sz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За 2019 року проведено процедуру реєстрації в Державному реєстрі речових прав та обтяжень  права комунальної власності по  </a:t>
            </a:r>
            <a:r>
              <a:rPr lang="uk-UA" sz="120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43 </a:t>
            </a:r>
            <a:r>
              <a:rPr lang="uk-UA" sz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об'єктам нерухомого майна,  а також визнано право комунальної власності на </a:t>
            </a:r>
            <a:r>
              <a:rPr lang="uk-UA" sz="120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безхазяйний об'єкт </a:t>
            </a:r>
            <a:r>
              <a:rPr lang="uk-UA" sz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нерухомого майна по 2 </a:t>
            </a:r>
            <a:r>
              <a:rPr lang="uk-UA" sz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пров</a:t>
            </a:r>
            <a:r>
              <a:rPr lang="uk-UA" sz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. Хмельницького шосе, 4.</a:t>
            </a:r>
            <a:endParaRPr lang="uk-UA" sz="12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Округлений прямокутник 12"/>
          <p:cNvSpPr/>
          <p:nvPr/>
        </p:nvSpPr>
        <p:spPr>
          <a:xfrm>
            <a:off x="263352" y="4725199"/>
            <a:ext cx="4071264" cy="1658418"/>
          </a:xfrm>
          <a:prstGeom prst="roundRect">
            <a:avLst>
              <a:gd name="adj" fmla="val 7186"/>
            </a:avLst>
          </a:prstGeom>
          <a:gradFill>
            <a:gsLst>
              <a:gs pos="0">
                <a:schemeClr val="bg1"/>
              </a:gs>
              <a:gs pos="100000">
                <a:srgbClr val="CCFFCC"/>
              </a:gs>
            </a:gsLst>
            <a:lin ang="5400000" scaled="1"/>
          </a:gradFill>
          <a:ln>
            <a:solidFill>
              <a:schemeClr val="accent2">
                <a:shade val="95000"/>
                <a:satMod val="10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/>
            <a:r>
              <a:rPr lang="uk-UA" sz="1400" dirty="0" smtClean="0"/>
              <a:t>В </a:t>
            </a:r>
            <a:r>
              <a:rPr lang="uk-UA" sz="1400" dirty="0"/>
              <a:t>результаті проведеної суцільної інвентаризації об’єктів нерухомого майна Вінницької міської об’єднаної територіальної громади  Вінницькою міською радою прийнято рішення №1933 від 30.08.2019р</a:t>
            </a:r>
            <a:r>
              <a:rPr lang="uk-UA" sz="1400" b="1" dirty="0"/>
              <a:t>. «Про затвердження </a:t>
            </a:r>
            <a:r>
              <a:rPr lang="uk-UA" sz="1400" b="1" dirty="0" smtClean="0"/>
              <a:t>Переліку </a:t>
            </a:r>
            <a:r>
              <a:rPr lang="uk-UA" sz="1400" b="1" dirty="0"/>
              <a:t>об’єктів нерухомого майна комунальної власності Вінницької міської об’єднаної територіальної громади»</a:t>
            </a:r>
            <a:endParaRPr lang="uk-UA" sz="11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Округлений прямокутник 12"/>
          <p:cNvSpPr/>
          <p:nvPr/>
        </p:nvSpPr>
        <p:spPr>
          <a:xfrm>
            <a:off x="235480" y="1243966"/>
            <a:ext cx="4064367" cy="1275491"/>
          </a:xfrm>
          <a:prstGeom prst="roundRect">
            <a:avLst>
              <a:gd name="adj" fmla="val 7186"/>
            </a:avLst>
          </a:prstGeom>
          <a:gradFill>
            <a:gsLst>
              <a:gs pos="0">
                <a:srgbClr val="CCFFCC"/>
              </a:gs>
              <a:gs pos="100000">
                <a:schemeClr val="bg1"/>
              </a:gs>
            </a:gsLst>
            <a:lin ang="5400000" scaled="1"/>
          </a:gradFill>
          <a:ln>
            <a:solidFill>
              <a:schemeClr val="accent2">
                <a:shade val="95000"/>
                <a:satMod val="10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/>
            <a:r>
              <a:rPr lang="uk-UA" sz="13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     </a:t>
            </a:r>
            <a:r>
              <a:rPr lang="uk-UA" sz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Рішенням міської ради №1707 від 29.03.2019р. Затверджено </a:t>
            </a:r>
            <a:r>
              <a:rPr lang="uk-UA" sz="120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Передавальний акт Деснянської селищної ради</a:t>
            </a:r>
            <a:r>
              <a:rPr lang="uk-UA" sz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, яким передбачено передача майна селища Десна на балансовий облік структурних підрозділів Вінницької міської ради.</a:t>
            </a:r>
            <a:endParaRPr lang="uk-UA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Округлений прямокутник 12"/>
          <p:cNvSpPr/>
          <p:nvPr/>
        </p:nvSpPr>
        <p:spPr>
          <a:xfrm>
            <a:off x="4480601" y="3210446"/>
            <a:ext cx="4137539" cy="1584176"/>
          </a:xfrm>
          <a:prstGeom prst="roundRect">
            <a:avLst>
              <a:gd name="adj" fmla="val 7186"/>
            </a:avLst>
          </a:prstGeom>
          <a:gradFill>
            <a:gsLst>
              <a:gs pos="0">
                <a:srgbClr val="CCFFCC"/>
              </a:gs>
              <a:gs pos="100000">
                <a:schemeClr val="bg1"/>
              </a:gs>
            </a:gsLst>
            <a:lin ang="5400000" scaled="1"/>
          </a:gradFill>
          <a:ln>
            <a:solidFill>
              <a:schemeClr val="accent2">
                <a:shade val="95000"/>
                <a:satMod val="10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/>
            <a:r>
              <a:rPr lang="ru-RU" sz="1300" dirty="0" smtClean="0">
                <a:latin typeface="Verdana" panose="020B0604030504040204" pitchFamily="34" charset="0"/>
                <a:ea typeface="Verdana" panose="020B0604030504040204" pitchFamily="34" charset="0"/>
              </a:rPr>
              <a:t>      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Для </a:t>
            </a:r>
            <a:r>
              <a:rPr lang="ru-RU" sz="12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забезпечення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ефективного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управління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об’єкт</a:t>
            </a:r>
            <a:r>
              <a:rPr lang="uk-UA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ами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нерухомого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 майна та </a:t>
            </a:r>
            <a:r>
              <a:rPr lang="ru-RU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представлення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  </a:t>
            </a:r>
            <a:r>
              <a:rPr lang="ru-RU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інтересів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Вінницької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міської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об’єднаної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територіальної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громади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 у  </a:t>
            </a:r>
            <a:r>
              <a:rPr lang="ru-RU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суб’єктах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  </a:t>
            </a:r>
            <a:r>
              <a:rPr lang="ru-RU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господарювання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 на </a:t>
            </a:r>
            <a:r>
              <a:rPr lang="ru-RU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праві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спільної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12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власності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12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Вінницькою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12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міською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 радою 26 </a:t>
            </a:r>
            <a:r>
              <a:rPr lang="ru-RU" sz="12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квітня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 2019р. </a:t>
            </a:r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створено </a:t>
            </a:r>
            <a:r>
              <a:rPr lang="ru-RU" sz="1200" b="1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комунальне</a:t>
            </a:r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1200" b="1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підприємство</a:t>
            </a:r>
            <a:r>
              <a:rPr lang="ru-RU" sz="1200" b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«</a:t>
            </a:r>
            <a:r>
              <a:rPr lang="ru-RU" sz="1200" b="1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Агенція</a:t>
            </a:r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  </a:t>
            </a:r>
            <a:r>
              <a:rPr lang="ru-RU" sz="1200" b="1" dirty="0" err="1">
                <a:latin typeface="Verdana" panose="020B0604030504040204" pitchFamily="34" charset="0"/>
                <a:ea typeface="Verdana" panose="020B0604030504040204" pitchFamily="34" charset="0"/>
              </a:rPr>
              <a:t>муніципальної</a:t>
            </a:r>
            <a:r>
              <a:rPr lang="ru-RU" sz="1200" b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1200" b="1" dirty="0" err="1">
                <a:latin typeface="Verdana" panose="020B0604030504040204" pitchFamily="34" charset="0"/>
                <a:ea typeface="Verdana" panose="020B0604030504040204" pitchFamily="34" charset="0"/>
              </a:rPr>
              <a:t>нерухомості</a:t>
            </a:r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».</a:t>
            </a:r>
            <a:endParaRPr lang="uk-UA" sz="12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54" y="2639441"/>
            <a:ext cx="3976319" cy="192728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348" y="1219883"/>
            <a:ext cx="3314700" cy="1872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03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1034970" y="404664"/>
            <a:ext cx="69188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Розміщення відкритих даних на офіційному сайті </a:t>
            </a:r>
          </a:p>
          <a:p>
            <a:pPr algn="ctr">
              <a:defRPr/>
            </a:pPr>
            <a:r>
              <a:rPr lang="uk-UA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Вінницької міської ради</a:t>
            </a:r>
          </a:p>
        </p:txBody>
      </p:sp>
      <p:sp>
        <p:nvSpPr>
          <p:cNvPr id="5" name="Округлений прямокутник 4"/>
          <p:cNvSpPr/>
          <p:nvPr/>
        </p:nvSpPr>
        <p:spPr>
          <a:xfrm>
            <a:off x="461963" y="1268760"/>
            <a:ext cx="8064896" cy="1080121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CCFFCC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rgbClr val="CCFFCC"/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uk-UA" dirty="0" smtClean="0">
                <a:latin typeface="Verdana" panose="020B0604030504040204" pitchFamily="34" charset="0"/>
                <a:ea typeface="Verdana" panose="020B0604030504040204" pitchFamily="34" charset="0"/>
              </a:rPr>
              <a:t>   </a:t>
            </a:r>
            <a:r>
              <a:rPr lang="uk-UA" sz="14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На </a:t>
            </a:r>
            <a:r>
              <a:rPr lang="uk-UA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виконання розпоряджень міського голови №70-р та  №102-р на сторінці департаменту комунального майна офіційного сайту Вінницької міської ради  відображено розширену інформацію  з питань управління  об'єктами нерухомого майна комунальної власності територіальної </a:t>
            </a:r>
            <a:r>
              <a:rPr lang="uk-UA" sz="14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Вінницької міської об</a:t>
            </a:r>
            <a:r>
              <a:rPr lang="en-US" sz="14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’</a:t>
            </a:r>
            <a:r>
              <a:rPr lang="uk-UA" sz="14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єднаної</a:t>
            </a:r>
            <a:r>
              <a:rPr lang="uk-UA" sz="14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громади.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261" y="2492896"/>
            <a:ext cx="7414300" cy="4086443"/>
          </a:xfrm>
          <a:prstGeom prst="rect">
            <a:avLst/>
          </a:prstGeom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 prstMaterial="matte"/>
        </p:spPr>
      </p:pic>
    </p:spTree>
    <p:extLst>
      <p:ext uri="{BB962C8B-B14F-4D97-AF65-F5344CB8AC3E}">
        <p14:creationId xmlns:p14="http://schemas.microsoft.com/office/powerpoint/2010/main" val="371243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2613566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Дякую за увагу!</a:t>
            </a:r>
          </a:p>
        </p:txBody>
      </p:sp>
    </p:spTree>
    <p:extLst>
      <p:ext uri="{BB962C8B-B14F-4D97-AF65-F5344CB8AC3E}">
        <p14:creationId xmlns:p14="http://schemas.microsoft.com/office/powerpoint/2010/main" val="35953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кутник 7">
            <a:extLst>
              <a:ext uri="{FF2B5EF4-FFF2-40B4-BE49-F238E27FC236}">
                <a16:creationId xmlns:a16="http://schemas.microsoft.com/office/drawing/2014/main" id="{6B6DC467-C649-4359-A26A-E3F640369946}"/>
              </a:ext>
            </a:extLst>
          </p:cNvPr>
          <p:cNvSpPr/>
          <p:nvPr/>
        </p:nvSpPr>
        <p:spPr>
          <a:xfrm>
            <a:off x="431539" y="212522"/>
            <a:ext cx="799288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Основні результати </a:t>
            </a:r>
            <a:r>
              <a:rPr lang="uk-UA" sz="20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від </a:t>
            </a:r>
            <a:r>
              <a:rPr lang="uk-UA" sz="2000" b="1" dirty="0" err="1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пердачі</a:t>
            </a:r>
            <a:r>
              <a:rPr lang="uk-UA" sz="20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в оренду </a:t>
            </a:r>
            <a:r>
              <a:rPr lang="uk-UA" sz="20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нерухомого майна комунальної власності</a:t>
            </a:r>
          </a:p>
        </p:txBody>
      </p:sp>
      <p:sp>
        <p:nvSpPr>
          <p:cNvPr id="4" name="Объект 5">
            <a:extLst>
              <a:ext uri="{FF2B5EF4-FFF2-40B4-BE49-F238E27FC236}">
                <a16:creationId xmlns:a16="http://schemas.microsoft.com/office/drawing/2014/main" id="{C826CC7C-3692-4644-9ECD-FFE65481A532}"/>
              </a:ext>
            </a:extLst>
          </p:cNvPr>
          <p:cNvSpPr txBox="1">
            <a:spLocks/>
          </p:cNvSpPr>
          <p:nvPr/>
        </p:nvSpPr>
        <p:spPr>
          <a:xfrm>
            <a:off x="446567" y="3930961"/>
            <a:ext cx="8481916" cy="211329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16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Від оренди ЄМК до бюджету ВМОТГ надійшло – </a:t>
            </a:r>
            <a:r>
              <a:rPr lang="uk-UA" sz="1600" b="1" dirty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760,839 тис. </a:t>
            </a:r>
            <a:r>
              <a:rPr lang="uk-UA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грн </a:t>
            </a:r>
            <a:r>
              <a:rPr lang="uk-UA" sz="1600" b="1" dirty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– 152% </a:t>
            </a:r>
            <a:r>
              <a:rPr lang="uk-UA" sz="16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річного плану.</a:t>
            </a:r>
            <a:r>
              <a:rPr lang="ru-RU" alt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16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Від оренди об'єктів нерухомого майна комунальної власності (крім ЄМК) за 2019р. надійшло -  </a:t>
            </a:r>
            <a:r>
              <a:rPr lang="en-US" sz="1600" b="1" dirty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20</a:t>
            </a:r>
            <a:r>
              <a:rPr lang="uk-UA" sz="1600" b="1" dirty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909,881 тис. </a:t>
            </a:r>
            <a:r>
              <a:rPr lang="uk-UA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грн </a:t>
            </a:r>
            <a:r>
              <a:rPr lang="uk-UA" sz="16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з них перераховано:</a:t>
            </a:r>
          </a:p>
          <a:p>
            <a:pPr lvl="1" algn="just">
              <a:lnSpc>
                <a:spcPts val="1300"/>
              </a:lnSpc>
            </a:pPr>
            <a:r>
              <a:rPr lang="uk-UA" sz="12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uk-UA" sz="14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до бюджету ВМОТГ – </a:t>
            </a:r>
            <a:r>
              <a:rPr lang="uk-UA" sz="1400" b="1" dirty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13 688,800 тис. </a:t>
            </a:r>
            <a:r>
              <a:rPr lang="uk-UA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грн </a:t>
            </a:r>
            <a:r>
              <a:rPr lang="uk-UA" sz="1400" b="1" dirty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– 119% </a:t>
            </a:r>
            <a:r>
              <a:rPr lang="uk-UA" sz="14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річного плану;</a:t>
            </a:r>
          </a:p>
          <a:p>
            <a:pPr lvl="1" algn="just">
              <a:lnSpc>
                <a:spcPts val="1300"/>
              </a:lnSpc>
            </a:pPr>
            <a:r>
              <a:rPr lang="uk-UA" sz="14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 ПДВ до державного бюджету на суму – </a:t>
            </a:r>
            <a:r>
              <a:rPr lang="uk-UA" sz="1400" b="1" dirty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4 041,500 тис. </a:t>
            </a:r>
            <a:r>
              <a:rPr lang="uk-UA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грн</a:t>
            </a:r>
            <a:r>
              <a:rPr lang="uk-UA" sz="1400" b="1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; </a:t>
            </a:r>
            <a:endParaRPr lang="uk-UA" sz="1400" b="1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ts val="1300"/>
              </a:lnSpc>
            </a:pPr>
            <a:r>
              <a:rPr lang="uk-UA" sz="14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 на рахунки комунальних підприємств –  </a:t>
            </a:r>
            <a:r>
              <a:rPr lang="uk-UA" sz="1400" b="1" dirty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2 478,367 тис. </a:t>
            </a:r>
            <a:r>
              <a:rPr lang="uk-UA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грн</a:t>
            </a:r>
            <a:r>
              <a:rPr lang="uk-UA" sz="1400" b="1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;</a:t>
            </a:r>
            <a:endParaRPr lang="uk-UA" sz="1400" b="1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ts val="1300"/>
              </a:lnSpc>
            </a:pPr>
            <a:r>
              <a:rPr lang="uk-UA" sz="14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 на рахунок виконавчого комітету – </a:t>
            </a:r>
            <a:r>
              <a:rPr lang="uk-UA" sz="1400" b="1" dirty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1 713,509 тис. грн.</a:t>
            </a:r>
            <a:endParaRPr lang="ru-RU" alt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ru-RU" alt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FBB34AC-3137-4C25-8991-8DD28049BB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268760"/>
            <a:ext cx="6624735" cy="2332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07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572198" y="476672"/>
            <a:ext cx="5832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Використання нерухомого майна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03728A0-ED75-4973-8652-0D4A53B2BA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094" y="3335156"/>
            <a:ext cx="5646855" cy="1683138"/>
          </a:xfrm>
          <a:prstGeom prst="rect">
            <a:avLst/>
          </a:prstGeom>
        </p:spPr>
      </p:pic>
      <p:sp>
        <p:nvSpPr>
          <p:cNvPr id="15" name="Объект 5">
            <a:extLst>
              <a:ext uri="{FF2B5EF4-FFF2-40B4-BE49-F238E27FC236}">
                <a16:creationId xmlns:a16="http://schemas.microsoft.com/office/drawing/2014/main" id="{A1AA2580-B045-459D-8A78-44B882DA846B}"/>
              </a:ext>
            </a:extLst>
          </p:cNvPr>
          <p:cNvSpPr txBox="1">
            <a:spLocks/>
          </p:cNvSpPr>
          <p:nvPr/>
        </p:nvSpPr>
        <p:spPr>
          <a:xfrm>
            <a:off x="683568" y="5229200"/>
            <a:ext cx="8283184" cy="71200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uk-UA" sz="160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В результаті збільшення ставок орендної плати зросли надходження від орендної плати. </a:t>
            </a:r>
          </a:p>
          <a:p>
            <a:pPr marL="0" indent="0" algn="just">
              <a:buNone/>
            </a:pPr>
            <a:r>
              <a:rPr lang="uk-UA" sz="16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Протягом 2019 року додатково надійшло близько - </a:t>
            </a:r>
            <a:r>
              <a:rPr lang="uk-UA" sz="1600" b="1" dirty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1 925,500тис. грн.</a:t>
            </a:r>
            <a:endParaRPr lang="ru-RU" alt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кутник 10">
            <a:extLst>
              <a:ext uri="{FF2B5EF4-FFF2-40B4-BE49-F238E27FC236}">
                <a16:creationId xmlns:a16="http://schemas.microsoft.com/office/drawing/2014/main" id="{AE55DD47-A62F-4050-B470-82D5C3B17E56}"/>
              </a:ext>
            </a:extLst>
          </p:cNvPr>
          <p:cNvSpPr/>
          <p:nvPr/>
        </p:nvSpPr>
        <p:spPr>
          <a:xfrm>
            <a:off x="490950" y="1265771"/>
            <a:ext cx="7995144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        </a:t>
            </a:r>
            <a:r>
              <a:rPr lang="uk-UA" sz="160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Рішенням Вінницької міської ради встановлено </a:t>
            </a:r>
            <a:r>
              <a:rPr lang="uk-UA" sz="16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орендну ставку у розмірі</a:t>
            </a:r>
            <a:r>
              <a:rPr lang="uk-UA" sz="160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uk-UA" sz="16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20%</a:t>
            </a:r>
            <a:r>
              <a:rPr lang="uk-UA" sz="160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в рік від ринкової вартості об’єкта оренди </a:t>
            </a:r>
            <a:r>
              <a:rPr lang="uk-UA" sz="16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для розміщення фінансових установ та банків</a:t>
            </a:r>
            <a:r>
              <a:rPr lang="uk-UA" sz="160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n-US" sz="160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       </a:t>
            </a:r>
            <a:r>
              <a:rPr lang="uk-UA" sz="160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Рішенням Вінницької міської ради встановлено</a:t>
            </a:r>
            <a:r>
              <a:rPr lang="uk-UA" sz="16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орендну ставку у розмірі - 1%</a:t>
            </a:r>
            <a:r>
              <a:rPr lang="uk-UA" sz="160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в рік від ринкової вартості об’єкта оренди для  суб’єктів господарювання, що здійснюють </a:t>
            </a:r>
            <a:r>
              <a:rPr lang="uk-UA" sz="16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діяльність по утриманню та обслуговуванню житлового фонду та прибудинкових територій, </a:t>
            </a:r>
            <a:r>
              <a:rPr lang="uk-UA" sz="160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а також є постачальниками комунальних послуг, займаються озелененням та </a:t>
            </a:r>
            <a:r>
              <a:rPr lang="uk-UA" sz="1600" dirty="0" err="1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благоустроєм</a:t>
            </a:r>
            <a:r>
              <a:rPr lang="uk-UA" sz="160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міста.</a:t>
            </a:r>
            <a:r>
              <a:rPr lang="uk-UA" dirty="0">
                <a:latin typeface="Verdana" panose="020B0604030504040204" pitchFamily="34" charset="0"/>
                <a:ea typeface="Verdana" panose="020B0604030504040204" pitchFamily="34" charset="0"/>
              </a:rPr>
              <a:t>       </a:t>
            </a:r>
            <a:endParaRPr lang="uk-UA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497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115616" y="424048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Надходження до міського бюджету від використання нерухомого майна</a:t>
            </a:r>
          </a:p>
        </p:txBody>
      </p:sp>
      <p:sp>
        <p:nvSpPr>
          <p:cNvPr id="4" name="Прямокутник 3">
            <a:extLst>
              <a:ext uri="{FF2B5EF4-FFF2-40B4-BE49-F238E27FC236}">
                <a16:creationId xmlns:a16="http://schemas.microsoft.com/office/drawing/2014/main" id="{CA0E3842-F94C-496F-9B47-5A5B5A043394}"/>
              </a:ext>
            </a:extLst>
          </p:cNvPr>
          <p:cNvSpPr/>
          <p:nvPr/>
        </p:nvSpPr>
        <p:spPr>
          <a:xfrm>
            <a:off x="467544" y="1236082"/>
            <a:ext cx="5112568" cy="258532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uk-UA" sz="16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Організовано та проведено 16 засідань конкурсної комісії по  визначенню права на укладення договорів оренди та передано в оренду 19 вільних об’єктів нерухомого майна комунальної власності Вінницької міської об’єднаної територіальної громади загальною площею  </a:t>
            </a:r>
            <a:r>
              <a:rPr lang="uk-UA" sz="1600" b="1" dirty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4 060,93 </a:t>
            </a:r>
            <a:r>
              <a:rPr lang="uk-UA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м</a:t>
            </a:r>
            <a:r>
              <a:rPr lang="uk-UA" sz="1600" b="1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2</a:t>
            </a:r>
            <a:r>
              <a:rPr lang="uk-UA" sz="1600" b="1" dirty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.</a:t>
            </a: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600" b="1" dirty="0">
              <a:solidFill>
                <a:srgbClr val="FF0000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lvl="0" algn="just"/>
            <a:r>
              <a:rPr lang="uk-UA" sz="16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uk-UA" sz="1600" b="1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   За </a:t>
            </a:r>
            <a:r>
              <a:rPr lang="uk-UA" sz="16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рік </a:t>
            </a:r>
            <a:r>
              <a:rPr lang="uk-UA" sz="1600" b="1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додаткові надходження  до бюджету Вінницької міської об’єднаної </a:t>
            </a:r>
            <a:r>
              <a:rPr lang="uk-UA" sz="1600" b="1" dirty="0" err="1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територіальнї</a:t>
            </a:r>
            <a:r>
              <a:rPr lang="uk-UA" sz="1600" b="1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uk-UA" sz="16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громади </a:t>
            </a:r>
            <a:r>
              <a:rPr lang="uk-UA" sz="1600" b="1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складатимуть близько </a:t>
            </a:r>
            <a:r>
              <a:rPr lang="uk-UA" sz="1600" b="1" dirty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766,518 тис. грн.</a:t>
            </a: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кутник 9">
            <a:extLst>
              <a:ext uri="{FF2B5EF4-FFF2-40B4-BE49-F238E27FC236}">
                <a16:creationId xmlns:a16="http://schemas.microsoft.com/office/drawing/2014/main" id="{C3AEC562-E910-4561-BC79-73765F67722F}"/>
              </a:ext>
            </a:extLst>
          </p:cNvPr>
          <p:cNvSpPr/>
          <p:nvPr/>
        </p:nvSpPr>
        <p:spPr>
          <a:xfrm>
            <a:off x="467544" y="4221088"/>
            <a:ext cx="5112568" cy="16004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eaLnBrk="0" hangingPunct="0"/>
            <a:r>
              <a:rPr lang="uk-UA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uk-UA" sz="16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З </a:t>
            </a:r>
            <a:r>
              <a:rPr lang="ru-RU" altLang="uk-UA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Центрально-</a:t>
            </a:r>
            <a:r>
              <a:rPr lang="ru-RU" altLang="uk-UA" sz="16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Західним</a:t>
            </a:r>
            <a:r>
              <a:rPr lang="ru-RU" altLang="uk-UA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uk-UA" sz="16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міжрегіональним</a:t>
            </a:r>
            <a:r>
              <a:rPr lang="ru-RU" altLang="uk-UA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uk-UA" sz="16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управлінням</a:t>
            </a:r>
            <a:r>
              <a:rPr lang="ru-RU" altLang="uk-UA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uk-UA" sz="16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Міністерства</a:t>
            </a:r>
            <a:r>
              <a:rPr lang="ru-RU" altLang="uk-UA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uk-UA" sz="16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юстиції</a:t>
            </a:r>
            <a:r>
              <a:rPr lang="ru-RU" altLang="uk-UA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(м. </a:t>
            </a:r>
            <a:r>
              <a:rPr lang="ru-RU" altLang="uk-UA" sz="16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Хмельницький</a:t>
            </a:r>
            <a:r>
              <a:rPr lang="uk-UA" sz="1600" b="1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) </a:t>
            </a:r>
            <a:r>
              <a:rPr lang="uk-UA" sz="16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укладено договір оренди з новою ставкою орендної плати у розмірі 3% по вул. </a:t>
            </a:r>
            <a:r>
              <a:rPr lang="uk-UA" sz="1600" b="1" dirty="0" err="1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Замостянська</a:t>
            </a:r>
            <a:r>
              <a:rPr lang="uk-UA" sz="16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, 26 - А. </a:t>
            </a:r>
          </a:p>
          <a:p>
            <a:pPr algn="just" eaLnBrk="0" hangingPunct="0"/>
            <a:r>
              <a:rPr lang="uk-UA" sz="16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  За рік додатково отримано </a:t>
            </a:r>
            <a:r>
              <a:rPr lang="en-US" sz="1600" b="1" dirty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357</a:t>
            </a:r>
            <a:r>
              <a:rPr lang="uk-UA" sz="1600" b="1" dirty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,</a:t>
            </a:r>
            <a:r>
              <a:rPr lang="en-US" sz="1600" b="1" dirty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726</a:t>
            </a:r>
            <a:r>
              <a:rPr lang="uk-UA" sz="1600" b="1" dirty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тис. грн.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B847FA2-564F-46C5-9ADF-069F6E1693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340768"/>
            <a:ext cx="2681371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493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кутник 2">
            <a:extLst>
              <a:ext uri="{FF2B5EF4-FFF2-40B4-BE49-F238E27FC236}">
                <a16:creationId xmlns:a16="http://schemas.microsoft.com/office/drawing/2014/main" id="{C7B9A29B-EC4F-4359-97B6-C6C4FA32FC3A}"/>
              </a:ext>
            </a:extLst>
          </p:cNvPr>
          <p:cNvSpPr/>
          <p:nvPr/>
        </p:nvSpPr>
        <p:spPr>
          <a:xfrm>
            <a:off x="647564" y="4437112"/>
            <a:ext cx="77048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alt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забезпечення мешканців Старого міста комфортними умовами  користування  бібліотечним фондом та</a:t>
            </a:r>
            <a:r>
              <a:rPr lang="uk-UA" altLang="uk-UA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</a:t>
            </a:r>
            <a:r>
              <a:rPr lang="uk-UA" alt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раховуючи аварійний стан приміщення бібліотеки-філії по вул. Маяковського, 122, ДКМ проведено відбір альтернативного приміщення приватної форми власності  та здійснено документальний супровід по укладанню договору оренди.</a:t>
            </a:r>
            <a:r>
              <a:rPr lang="uk-UA" altLang="uk-UA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alt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alt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9" name="Прямокутник 8">
            <a:extLst>
              <a:ext uri="{FF2B5EF4-FFF2-40B4-BE49-F238E27FC236}">
                <a16:creationId xmlns:a16="http://schemas.microsoft.com/office/drawing/2014/main" id="{391E8FB4-473B-44FD-AE7B-1457ADDA9524}"/>
              </a:ext>
            </a:extLst>
          </p:cNvPr>
          <p:cNvSpPr/>
          <p:nvPr/>
        </p:nvSpPr>
        <p:spPr>
          <a:xfrm>
            <a:off x="967741" y="555910"/>
            <a:ext cx="6920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Розміщення бібліотеки – філії №2 Вінницької ЦБС</a:t>
            </a:r>
          </a:p>
        </p:txBody>
      </p:sp>
      <p:pic>
        <p:nvPicPr>
          <p:cNvPr id="2050" name="id-5001D949-1F97-4D92-B8C9-CD1724D50E71" descr="Image">
            <a:extLst>
              <a:ext uri="{FF2B5EF4-FFF2-40B4-BE49-F238E27FC236}">
                <a16:creationId xmlns:a16="http://schemas.microsoft.com/office/drawing/2014/main" id="{15A3CD1A-21DE-4622-8328-4D550D84CB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3456384" cy="2785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EE80347-D094-456A-8217-CC5CE4F210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415058"/>
            <a:ext cx="3696718" cy="278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998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кутник 2">
            <a:extLst>
              <a:ext uri="{FF2B5EF4-FFF2-40B4-BE49-F238E27FC236}">
                <a16:creationId xmlns:a16="http://schemas.microsoft.com/office/drawing/2014/main" id="{C7B9A29B-EC4F-4359-97B6-C6C4FA32FC3A}"/>
              </a:ext>
            </a:extLst>
          </p:cNvPr>
          <p:cNvSpPr/>
          <p:nvPr/>
        </p:nvSpPr>
        <p:spPr>
          <a:xfrm>
            <a:off x="899592" y="1412776"/>
            <a:ext cx="73448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alt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У рамках пілотного проекту </a:t>
            </a:r>
            <a:r>
              <a:rPr lang="uk-UA" altLang="uk-UA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муніципально</a:t>
            </a:r>
            <a:r>
              <a:rPr lang="uk-UA" alt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-приватного партнерства в </a:t>
            </a:r>
            <a:r>
              <a:rPr lang="uk-UA" altLang="uk-UA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дошкіллі</a:t>
            </a:r>
            <a:r>
              <a:rPr lang="uk-UA" altLang="uk-UA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ДКМ організовано та проведено конкурс на право оренди новозбудованої будівлі по вул. </a:t>
            </a:r>
            <a:r>
              <a:rPr lang="uk-UA" altLang="uk-UA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Трамвайна, 3Б </a:t>
            </a:r>
            <a:r>
              <a:rPr lang="uk-UA" altLang="uk-UA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розміщення дошкільного  навчального закладу.</a:t>
            </a:r>
            <a:endParaRPr lang="uk-UA" alt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alt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9" name="Прямокутник 8">
            <a:extLst>
              <a:ext uri="{FF2B5EF4-FFF2-40B4-BE49-F238E27FC236}">
                <a16:creationId xmlns:a16="http://schemas.microsoft.com/office/drawing/2014/main" id="{391E8FB4-473B-44FD-AE7B-1457ADDA9524}"/>
              </a:ext>
            </a:extLst>
          </p:cNvPr>
          <p:cNvSpPr/>
          <p:nvPr/>
        </p:nvSpPr>
        <p:spPr>
          <a:xfrm>
            <a:off x="1236928" y="465169"/>
            <a:ext cx="6526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Розміщення дошкільного навчального закладу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1205772-CF65-4F58-BA99-081E3BBC20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139" y="2348880"/>
            <a:ext cx="6143028" cy="3387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738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425376" y="354124"/>
            <a:ext cx="63289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Придбання до комунальної власності об'єктів</a:t>
            </a:r>
          </a:p>
          <a:p>
            <a:pPr algn="ctr">
              <a:defRPr/>
            </a:pPr>
            <a:r>
              <a:rPr lang="uk-UA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нерухомого майна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918" y="1197851"/>
            <a:ext cx="5551892" cy="3151228"/>
          </a:xfrm>
          <a:prstGeom prst="rect">
            <a:avLst/>
          </a:prstGeom>
        </p:spPr>
      </p:pic>
      <p:sp>
        <p:nvSpPr>
          <p:cNvPr id="6" name="Прямокутник 5">
            <a:extLst>
              <a:ext uri="{FF2B5EF4-FFF2-40B4-BE49-F238E27FC236}">
                <a16:creationId xmlns:a16="http://schemas.microsoft.com/office/drawing/2014/main" id="{C2A429E3-5059-4CD8-A5D3-E48843FE4A72}"/>
              </a:ext>
            </a:extLst>
          </p:cNvPr>
          <p:cNvSpPr/>
          <p:nvPr/>
        </p:nvSpPr>
        <p:spPr>
          <a:xfrm>
            <a:off x="755576" y="4843090"/>
            <a:ext cx="73448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alt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7" name="Прямокутник 6">
            <a:extLst>
              <a:ext uri="{FF2B5EF4-FFF2-40B4-BE49-F238E27FC236}">
                <a16:creationId xmlns:a16="http://schemas.microsoft.com/office/drawing/2014/main" id="{72B4BCAC-AD68-4093-88A5-36289A8555CE}"/>
              </a:ext>
            </a:extLst>
          </p:cNvPr>
          <p:cNvSpPr/>
          <p:nvPr/>
        </p:nvSpPr>
        <p:spPr>
          <a:xfrm>
            <a:off x="917456" y="4381425"/>
            <a:ext cx="7344816" cy="1600438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600" dirty="0"/>
              <a:t> 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задоволення потреб </a:t>
            </a: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мешканців 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мікрорайону «</a:t>
            </a:r>
            <a:r>
              <a:rPr lang="uk-UA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Сабарів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у отриманні дітьми мікрорайону дошкільної освіти та на виконання програми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Вінниці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2019рік»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відповідно до  рішення міської ради від 29.03.2019 р № 1704 «Про придбання нерухомого майна» департаментом комунального майна придбано нежитлову будівлю по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вул. Черняховського, 82 загальною площею </a:t>
            </a:r>
            <a:r>
              <a:rPr lang="uk-UA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670,1 </a:t>
            </a:r>
            <a:r>
              <a:rPr lang="uk-UA" sz="14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м</a:t>
            </a:r>
            <a:r>
              <a:rPr lang="uk-UA" sz="1400" b="1" baseline="3000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2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 </a:t>
            </a:r>
            <a:endParaRPr lang="uk-UA" alt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1907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 6">
            <a:extLst>
              <a:ext uri="{FF2B5EF4-FFF2-40B4-BE49-F238E27FC236}">
                <a16:creationId xmlns:a16="http://schemas.microsoft.com/office/drawing/2014/main" id="{C9B09C50-9C8F-4830-8023-349EA6A42EB4}"/>
              </a:ext>
            </a:extLst>
          </p:cNvPr>
          <p:cNvSpPr/>
          <p:nvPr/>
        </p:nvSpPr>
        <p:spPr>
          <a:xfrm>
            <a:off x="2031881" y="548680"/>
            <a:ext cx="50802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ХІД ТА РЕЗУЛЬТАТИ ВІДЧУЖЕННЯ 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85B71EF-535F-4BFF-BC47-E57B76F5DF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484784"/>
            <a:ext cx="6407243" cy="2880320"/>
          </a:xfrm>
          <a:prstGeom prst="rect">
            <a:avLst/>
          </a:prstGeom>
        </p:spPr>
      </p:pic>
      <p:sp>
        <p:nvSpPr>
          <p:cNvPr id="6" name="Прямокутник 5">
            <a:extLst>
              <a:ext uri="{FF2B5EF4-FFF2-40B4-BE49-F238E27FC236}">
                <a16:creationId xmlns:a16="http://schemas.microsoft.com/office/drawing/2014/main" id="{59CED96D-88C5-4F3F-A1C0-E7E92F061939}"/>
              </a:ext>
            </a:extLst>
          </p:cNvPr>
          <p:cNvSpPr/>
          <p:nvPr/>
        </p:nvSpPr>
        <p:spPr>
          <a:xfrm>
            <a:off x="574428" y="4581128"/>
            <a:ext cx="79951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</a:t>
            </a:r>
            <a:r>
              <a:rPr lang="ru-RU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28 </a:t>
            </a:r>
            <a:r>
              <a:rPr lang="ru-RU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січня</a:t>
            </a:r>
            <a:r>
              <a:rPr lang="ru-RU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2019 року </a:t>
            </a:r>
            <a:r>
              <a:rPr lang="ru-RU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відбувся</a:t>
            </a:r>
            <a:r>
              <a:rPr lang="ru-RU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перший </a:t>
            </a:r>
            <a:r>
              <a:rPr lang="ru-RU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аукціон</a:t>
            </a:r>
            <a:r>
              <a:rPr lang="ru-RU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з продажу </a:t>
            </a:r>
            <a:r>
              <a:rPr lang="ru-RU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цілісного</a:t>
            </a:r>
            <a:r>
              <a:rPr lang="ru-RU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майнового</a:t>
            </a:r>
            <a:r>
              <a:rPr lang="ru-RU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комплексу </a:t>
            </a:r>
            <a:r>
              <a:rPr lang="ru-RU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готельного</a:t>
            </a:r>
            <a:r>
              <a:rPr lang="ru-RU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комплексу «</a:t>
            </a:r>
            <a:r>
              <a:rPr lang="ru-RU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Південний</a:t>
            </a:r>
            <a:r>
              <a:rPr lang="ru-RU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Буг» через </a:t>
            </a:r>
            <a:r>
              <a:rPr lang="ru-RU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електронну</a:t>
            </a:r>
            <a:r>
              <a:rPr lang="ru-RU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систему </a:t>
            </a:r>
            <a:r>
              <a:rPr lang="ru-RU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ProZorro</a:t>
            </a:r>
            <a:r>
              <a:rPr lang="ru-RU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endParaRPr lang="en-US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r>
              <a:rPr lang="uk-UA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Стартова ціна – 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33</a:t>
            </a:r>
            <a:r>
              <a:rPr lang="uk-UA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792</a:t>
            </a:r>
            <a:r>
              <a:rPr lang="uk-UA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32</a:t>
            </a:r>
            <a:r>
              <a:rPr lang="uk-UA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тис. грн.</a:t>
            </a:r>
            <a:endParaRPr lang="ru-RU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ru-RU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r>
              <a:rPr lang="ru-RU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Кінцева</a:t>
            </a:r>
            <a:r>
              <a:rPr lang="ru-RU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ціна</a:t>
            </a:r>
            <a:r>
              <a:rPr lang="ru-RU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продажу – </a:t>
            </a:r>
            <a:r>
              <a:rPr lang="ru-RU" sz="16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34 130,245  тис. грн. </a:t>
            </a:r>
            <a:r>
              <a:rPr lang="ru-RU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(2 </a:t>
            </a:r>
            <a:r>
              <a:rPr lang="ru-RU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учасника</a:t>
            </a:r>
            <a:r>
              <a:rPr lang="ru-RU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uk-UA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595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кутник 7">
            <a:extLst>
              <a:ext uri="{FF2B5EF4-FFF2-40B4-BE49-F238E27FC236}">
                <a16:creationId xmlns:a16="http://schemas.microsoft.com/office/drawing/2014/main" id="{6B6DC467-C649-4359-A26A-E3F640369946}"/>
              </a:ext>
            </a:extLst>
          </p:cNvPr>
          <p:cNvSpPr/>
          <p:nvPr/>
        </p:nvSpPr>
        <p:spPr>
          <a:xfrm>
            <a:off x="-216532" y="435902"/>
            <a:ext cx="93610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Основні результати </a:t>
            </a:r>
            <a:r>
              <a:rPr lang="uk-UA" sz="24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приватизації </a:t>
            </a:r>
            <a:r>
              <a:rPr lang="uk-UA" sz="24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в </a:t>
            </a:r>
            <a:r>
              <a:rPr lang="en-US" sz="2400" b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Prozorro</a:t>
            </a:r>
            <a:endParaRPr lang="uk-UA" sz="24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endParaRPr lang="uk-UA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5">
            <a:extLst>
              <a:ext uri="{FF2B5EF4-FFF2-40B4-BE49-F238E27FC236}">
                <a16:creationId xmlns:a16="http://schemas.microsoft.com/office/drawing/2014/main" id="{C826CC7C-3692-4644-9ECD-FFE65481A532}"/>
              </a:ext>
            </a:extLst>
          </p:cNvPr>
          <p:cNvSpPr txBox="1">
            <a:spLocks/>
          </p:cNvSpPr>
          <p:nvPr/>
        </p:nvSpPr>
        <p:spPr>
          <a:xfrm>
            <a:off x="755576" y="3284984"/>
            <a:ext cx="8064896" cy="273630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alt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Проведено </a:t>
            </a:r>
            <a:r>
              <a:rPr lang="ru-RU" alt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аукціонів</a:t>
            </a:r>
            <a:r>
              <a:rPr lang="ru-RU" alt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uk-UA" altLang="uk-UA" sz="2800" dirty="0">
                <a:solidFill>
                  <a:srgbClr val="1107D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51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alt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Продано 7 об</a:t>
            </a:r>
            <a:r>
              <a:rPr lang="en-US" alt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ru-RU" alt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єктів</a:t>
            </a:r>
            <a:r>
              <a:rPr lang="ru-RU" alt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суму – </a:t>
            </a:r>
            <a:r>
              <a:rPr lang="ru-RU" altLang="uk-UA" sz="2800" dirty="0">
                <a:solidFill>
                  <a:srgbClr val="1107D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38 545,182 </a:t>
            </a:r>
            <a:r>
              <a:rPr lang="ru-RU" altLang="uk-UA" sz="2800" dirty="0" err="1">
                <a:solidFill>
                  <a:srgbClr val="1107D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тис.грн</a:t>
            </a:r>
            <a:r>
              <a:rPr lang="ru-RU" altLang="uk-UA" sz="2800" dirty="0">
                <a:solidFill>
                  <a:srgbClr val="1107D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alt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 учасників – </a:t>
            </a:r>
            <a:r>
              <a:rPr lang="uk-UA" altLang="uk-UA" sz="2800" dirty="0">
                <a:solidFill>
                  <a:srgbClr val="1107D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alt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Рекордна кількість учасників в 1 аукціоні – </a:t>
            </a:r>
            <a:r>
              <a:rPr lang="en-US" altLang="uk-UA" sz="2800" dirty="0">
                <a:solidFill>
                  <a:srgbClr val="0C26E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uk-UA" altLang="uk-UA" sz="2800" dirty="0">
                <a:solidFill>
                  <a:srgbClr val="0C26E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uk-UA" altLang="uk-UA" sz="2800" dirty="0">
                <a:solidFill>
                  <a:srgbClr val="0C26E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(вул. Москаленка, 65)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69F0020-1468-4030-B5F2-A8B0EE48DF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484784"/>
            <a:ext cx="381642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3989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5BA08ED8B5B9A548B092F047E8621AC9" ma:contentTypeVersion="0" ma:contentTypeDescription="Створення нового документа." ma:contentTypeScope="" ma:versionID="d941d1bd86f8ff1260a31562a9178a5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ffdeeba82958b12d33e6bb391080f2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вмісту"/>
        <xsd:element ref="dc:title" minOccurs="0" maxOccurs="1" ma:index="4" ma:displayName="Заголовок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3C1F274-63AF-4804-9033-459D06DBC977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B72529B-9EB8-453C-A024-3D4D6B950AF8}"/>
</file>

<file path=customXml/itemProps3.xml><?xml version="1.0" encoding="utf-8"?>
<ds:datastoreItem xmlns:ds="http://schemas.openxmlformats.org/officeDocument/2006/customXml" ds:itemID="{4D6214BF-7F71-4509-849D-60DDB051477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3588</TotalTime>
  <Words>1190</Words>
  <Application>Microsoft Office PowerPoint</Application>
  <PresentationFormat>Екран (4:3)</PresentationFormat>
  <Paragraphs>118</Paragraphs>
  <Slides>16</Slides>
  <Notes>4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24" baseType="lpstr">
      <vt:lpstr>Arial</vt:lpstr>
      <vt:lpstr>Calibri</vt:lpstr>
      <vt:lpstr>Impact</vt:lpstr>
      <vt:lpstr>Tahoma</vt:lpstr>
      <vt:lpstr>Times New Roman</vt:lpstr>
      <vt:lpstr>Verdana</vt:lpstr>
      <vt:lpstr>Wingdings</vt:lpstr>
      <vt:lpstr>Тема1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Муніципальний спортивний клуб</dc:title>
  <dc:creator>Admin</dc:creator>
  <cp:lastModifiedBy>Кульбіда Вікторія Павлівна</cp:lastModifiedBy>
  <cp:revision>684</cp:revision>
  <cp:lastPrinted>2020-02-21T13:09:38Z</cp:lastPrinted>
  <dcterms:created xsi:type="dcterms:W3CDTF">2011-10-03T19:31:00Z</dcterms:created>
  <dcterms:modified xsi:type="dcterms:W3CDTF">2020-06-17T15:04:01Z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Url">
    <vt:lpwstr/>
  </property>
  <property fmtid="{D5CDD505-2E9C-101B-9397-08002B2CF9AE}" pid="3" name="xd_Signature">
    <vt:bool>false</vt:bool>
  </property>
  <property fmtid="{D5CDD505-2E9C-101B-9397-08002B2CF9AE}" pid="4" name="xd_ProgID">
    <vt:lpwstr/>
  </property>
  <property fmtid="{D5CDD505-2E9C-101B-9397-08002B2CF9AE}" pid="5" name="ContentTypeId">
    <vt:lpwstr>0x0101005BA08ED8B5B9A548B092F047E8621AC9</vt:lpwstr>
  </property>
</Properties>
</file>