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7"/>
  </p:notesMasterIdLst>
  <p:sldIdLst>
    <p:sldId id="412" r:id="rId6"/>
  </p:sldIdLst>
  <p:sldSz cx="9144000" cy="6858000" type="screen4x3"/>
  <p:notesSz cx="6797675" cy="987425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C4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6" autoAdjust="0"/>
    <p:restoredTop sz="86381" autoAdjust="0"/>
  </p:normalViewPr>
  <p:slideViewPr>
    <p:cSldViewPr>
      <p:cViewPr varScale="1">
        <p:scale>
          <a:sx n="111" d="100"/>
          <a:sy n="111" d="100"/>
        </p:scale>
        <p:origin x="169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DCD55-46CB-43B6-BE90-B34EF5FCE31E}" type="datetimeFigureOut">
              <a:rPr lang="uk-UA" smtClean="0"/>
              <a:pPr/>
              <a:t>15.02.2021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1D52D0-8537-4E2F-86BD-6AFA54989883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9788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C53F-0B97-4119-81CB-5278F26220E8}" type="datetimeFigureOut">
              <a:rPr lang="uk-UA" smtClean="0"/>
              <a:pPr/>
              <a:t>15.02.2021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09A0-FFD3-4F52-8C39-92348C4E704C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C53F-0B97-4119-81CB-5278F26220E8}" type="datetimeFigureOut">
              <a:rPr lang="uk-UA" smtClean="0"/>
              <a:pPr/>
              <a:t>15.02.2021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09A0-FFD3-4F52-8C39-92348C4E704C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C53F-0B97-4119-81CB-5278F26220E8}" type="datetimeFigureOut">
              <a:rPr lang="uk-UA" smtClean="0"/>
              <a:pPr/>
              <a:t>15.02.2021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09A0-FFD3-4F52-8C39-92348C4E704C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C53F-0B97-4119-81CB-5278F26220E8}" type="datetimeFigureOut">
              <a:rPr lang="uk-UA" smtClean="0"/>
              <a:pPr/>
              <a:t>15.02.2021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09A0-FFD3-4F52-8C39-92348C4E704C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C53F-0B97-4119-81CB-5278F26220E8}" type="datetimeFigureOut">
              <a:rPr lang="uk-UA" smtClean="0"/>
              <a:pPr/>
              <a:t>15.02.2021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09A0-FFD3-4F52-8C39-92348C4E704C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C53F-0B97-4119-81CB-5278F26220E8}" type="datetimeFigureOut">
              <a:rPr lang="uk-UA" smtClean="0"/>
              <a:pPr/>
              <a:t>15.02.2021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09A0-FFD3-4F52-8C39-92348C4E704C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C53F-0B97-4119-81CB-5278F26220E8}" type="datetimeFigureOut">
              <a:rPr lang="uk-UA" smtClean="0"/>
              <a:pPr/>
              <a:t>15.02.2021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09A0-FFD3-4F52-8C39-92348C4E704C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C53F-0B97-4119-81CB-5278F26220E8}" type="datetimeFigureOut">
              <a:rPr lang="uk-UA" smtClean="0"/>
              <a:pPr/>
              <a:t>15.02.2021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09A0-FFD3-4F52-8C39-92348C4E704C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C53F-0B97-4119-81CB-5278F26220E8}" type="datetimeFigureOut">
              <a:rPr lang="uk-UA" smtClean="0"/>
              <a:pPr/>
              <a:t>15.02.2021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09A0-FFD3-4F52-8C39-92348C4E704C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C53F-0B97-4119-81CB-5278F26220E8}" type="datetimeFigureOut">
              <a:rPr lang="uk-UA" smtClean="0"/>
              <a:pPr/>
              <a:t>15.02.2021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09A0-FFD3-4F52-8C39-92348C4E704C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C53F-0B97-4119-81CB-5278F26220E8}" type="datetimeFigureOut">
              <a:rPr lang="uk-UA" smtClean="0"/>
              <a:pPr/>
              <a:t>15.02.2021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09A0-FFD3-4F52-8C39-92348C4E704C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2C53F-0B97-4119-81CB-5278F26220E8}" type="datetimeFigureOut">
              <a:rPr lang="uk-UA" smtClean="0"/>
              <a:pPr/>
              <a:t>15.02.2021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509A0-FFD3-4F52-8C39-92348C4E704C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611560" y="79431"/>
            <a:ext cx="7056784" cy="648039"/>
          </a:xfrm>
        </p:spPr>
        <p:txBody>
          <a:bodyPr>
            <a:noAutofit/>
          </a:bodyPr>
          <a:lstStyle/>
          <a:p>
            <a:endParaRPr lang="uk-UA" altLang="ru-RU" sz="4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5580112" y="5105400"/>
            <a:ext cx="3168352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круглений прямокутник 12"/>
          <p:cNvSpPr/>
          <p:nvPr/>
        </p:nvSpPr>
        <p:spPr>
          <a:xfrm>
            <a:off x="459017" y="95517"/>
            <a:ext cx="7361870" cy="760209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Основні підсумки роботи за </a:t>
            </a:r>
            <a:r>
              <a:rPr lang="uk-UA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uk-UA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рік</a:t>
            </a:r>
            <a:endParaRPr lang="uk-UA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2715917" y="3189655"/>
            <a:ext cx="3170570" cy="1028492"/>
            <a:chOff x="1997" y="1314"/>
            <a:chExt cx="1889" cy="1009"/>
          </a:xfrm>
        </p:grpSpPr>
        <p:grpSp>
          <p:nvGrpSpPr>
            <p:cNvPr id="9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14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15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uk-UA"/>
              </a:p>
            </p:txBody>
          </p:sp>
        </p:grpSp>
        <p:sp>
          <p:nvSpPr>
            <p:cNvPr id="10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uk-UA"/>
            </a:p>
          </p:txBody>
        </p:sp>
        <p:sp>
          <p:nvSpPr>
            <p:cNvPr id="11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uk-UA"/>
            </a:p>
          </p:txBody>
        </p:sp>
        <p:sp>
          <p:nvSpPr>
            <p:cNvPr id="12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uk-UA"/>
            </a:p>
          </p:txBody>
        </p:sp>
        <p:sp>
          <p:nvSpPr>
            <p:cNvPr id="13" name="Oval 17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uk-UA"/>
            </a:p>
          </p:txBody>
        </p:sp>
      </p:grpSp>
      <p:sp>
        <p:nvSpPr>
          <p:cNvPr id="16" name="Text Box 41"/>
          <p:cNvSpPr txBox="1">
            <a:spLocks noChangeArrowheads="1"/>
          </p:cNvSpPr>
          <p:nvPr/>
        </p:nvSpPr>
        <p:spPr bwMode="gray">
          <a:xfrm>
            <a:off x="2484232" y="3393158"/>
            <a:ext cx="3629088" cy="369332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rgbClr val="1C1C1C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uk-UA" b="1" dirty="0" smtClean="0">
                <a:solidFill>
                  <a:srgbClr val="33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Молодіжна політика</a:t>
            </a:r>
          </a:p>
        </p:txBody>
      </p:sp>
      <p:grpSp>
        <p:nvGrpSpPr>
          <p:cNvPr id="18" name="Групувати 16"/>
          <p:cNvGrpSpPr/>
          <p:nvPr/>
        </p:nvGrpSpPr>
        <p:grpSpPr>
          <a:xfrm>
            <a:off x="54818" y="988657"/>
            <a:ext cx="2965292" cy="1594758"/>
            <a:chOff x="523844" y="1197921"/>
            <a:chExt cx="2790056" cy="1375368"/>
          </a:xfrm>
        </p:grpSpPr>
        <p:sp>
          <p:nvSpPr>
            <p:cNvPr id="19" name="AutoShape 5"/>
            <p:cNvSpPr>
              <a:spLocks noChangeArrowheads="1"/>
            </p:cNvSpPr>
            <p:nvPr/>
          </p:nvSpPr>
          <p:spPr bwMode="auto">
            <a:xfrm>
              <a:off x="523844" y="1200438"/>
              <a:ext cx="2790056" cy="1163254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99CCFF">
                          <a:gamma/>
                          <a:tint val="27451"/>
                          <a:invGamma/>
                        </a:srgb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lIns="95782" tIns="47891" rIns="95782" bIns="47891" anchor="ctr"/>
            <a:lstStyle/>
            <a:p>
              <a:pPr algn="ctr" defTabSz="957263" eaLnBrk="0" hangingPunct="0"/>
              <a:endParaRPr lang="uk-UA" sz="1600">
                <a:solidFill>
                  <a:schemeClr val="tx1"/>
                </a:solidFill>
              </a:endParaRPr>
            </a:p>
          </p:txBody>
        </p:sp>
        <p:sp>
          <p:nvSpPr>
            <p:cNvPr id="20" name="Text Box 6"/>
            <p:cNvSpPr txBox="1">
              <a:spLocks noChangeArrowheads="1"/>
            </p:cNvSpPr>
            <p:nvPr/>
          </p:nvSpPr>
          <p:spPr bwMode="auto">
            <a:xfrm>
              <a:off x="578313" y="1197921"/>
              <a:ext cx="2578005" cy="1375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hangingPunct="0"/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Проведено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89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міських </a:t>
              </a:r>
              <a:r>
                <a:rPr lang="uk-UA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оздоровчо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-спортивних заходів, спрямованих на підтримку здорового способу життя</a:t>
              </a:r>
            </a:p>
            <a:p>
              <a:pPr algn="ctr" eaLnBrk="0" hangingPunct="0"/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(у 2019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році було проведено </a:t>
              </a:r>
            </a:p>
            <a:p>
              <a:pPr algn="ctr" eaLnBrk="0" hangingPunct="0"/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34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заходи)</a:t>
              </a:r>
            </a:p>
            <a:p>
              <a:pPr algn="ctr" eaLnBrk="0" hangingPunct="0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uk-UA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Групувати 17"/>
          <p:cNvGrpSpPr/>
          <p:nvPr/>
        </p:nvGrpSpPr>
        <p:grpSpPr>
          <a:xfrm>
            <a:off x="3063720" y="1135683"/>
            <a:ext cx="2689304" cy="842248"/>
            <a:chOff x="523844" y="1071546"/>
            <a:chExt cx="2790056" cy="1081602"/>
          </a:xfrm>
        </p:grpSpPr>
        <p:sp>
          <p:nvSpPr>
            <p:cNvPr id="22" name="AutoShape 5"/>
            <p:cNvSpPr>
              <a:spLocks noChangeArrowheads="1"/>
            </p:cNvSpPr>
            <p:nvPr/>
          </p:nvSpPr>
          <p:spPr bwMode="auto">
            <a:xfrm>
              <a:off x="523844" y="1071546"/>
              <a:ext cx="2790056" cy="1081602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99CCFF">
                          <a:gamma/>
                          <a:tint val="27451"/>
                          <a:invGamma/>
                        </a:srgb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lIns="95782" tIns="47891" rIns="95782" bIns="47891" anchor="ctr"/>
            <a:lstStyle/>
            <a:p>
              <a:pPr algn="ctr" defTabSz="957263" eaLnBrk="0" hangingPunct="0"/>
              <a:endParaRPr lang="uk-UA" dirty="0">
                <a:solidFill>
                  <a:schemeClr val="tx1"/>
                </a:solidFill>
                <a:latin typeface="Verdana" pitchFamily="34" charset="0"/>
              </a:endParaRPr>
            </a:p>
          </p:txBody>
        </p:sp>
        <p:sp>
          <p:nvSpPr>
            <p:cNvPr id="23" name="Text Box 6"/>
            <p:cNvSpPr txBox="1">
              <a:spLocks noChangeArrowheads="1"/>
            </p:cNvSpPr>
            <p:nvPr/>
          </p:nvSpPr>
          <p:spPr bwMode="auto">
            <a:xfrm>
              <a:off x="691482" y="1123711"/>
              <a:ext cx="2520280" cy="9542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hangingPunct="0"/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Реалізація </a:t>
              </a:r>
              <a:r>
                <a:rPr lang="uk-UA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проєкту</a:t>
              </a:r>
              <a:endPara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 eaLnBrk="0" hangingPunct="0"/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літня молодіжна школа «Разом до успіху!»</a:t>
              </a:r>
              <a:endPara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4" name="Групувати 23"/>
          <p:cNvGrpSpPr/>
          <p:nvPr/>
        </p:nvGrpSpPr>
        <p:grpSpPr>
          <a:xfrm>
            <a:off x="5796634" y="1300887"/>
            <a:ext cx="3046414" cy="2135706"/>
            <a:chOff x="423512" y="820613"/>
            <a:chExt cx="3596948" cy="1806107"/>
          </a:xfrm>
        </p:grpSpPr>
        <p:sp>
          <p:nvSpPr>
            <p:cNvPr id="25" name="AutoShape 5"/>
            <p:cNvSpPr>
              <a:spLocks noChangeArrowheads="1"/>
            </p:cNvSpPr>
            <p:nvPr/>
          </p:nvSpPr>
          <p:spPr bwMode="auto">
            <a:xfrm>
              <a:off x="423512" y="820613"/>
              <a:ext cx="3527509" cy="1806107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99CCFF">
                          <a:gamma/>
                          <a:tint val="27451"/>
                          <a:invGamma/>
                        </a:srgb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lIns="95782" tIns="47891" rIns="95782" bIns="47891" anchor="ctr"/>
            <a:lstStyle/>
            <a:p>
              <a:pPr algn="ctr" defTabSz="957263" eaLnBrk="0" hangingPunct="0"/>
              <a:endParaRPr lang="uk-UA" sz="1600"/>
            </a:p>
          </p:txBody>
        </p:sp>
        <p:sp>
          <p:nvSpPr>
            <p:cNvPr id="26" name="Text Box 6"/>
            <p:cNvSpPr txBox="1">
              <a:spLocks noChangeArrowheads="1"/>
            </p:cNvSpPr>
            <p:nvPr/>
          </p:nvSpPr>
          <p:spPr bwMode="auto">
            <a:xfrm>
              <a:off x="454229" y="992801"/>
              <a:ext cx="3566231" cy="15393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hangingPunct="0"/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 метою поліпшення національно-патріотичного виховання молоді та формування любові до своєї країни, її національних цінностей та традицій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проведено 12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заходів патріотичного характеру</a:t>
              </a:r>
            </a:p>
            <a:p>
              <a:pPr algn="ctr" eaLnBrk="0" hangingPunct="0"/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(у 2019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році було проведено</a:t>
              </a:r>
            </a:p>
            <a:p>
              <a:pPr algn="ctr" eaLnBrk="0" hangingPunct="0"/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29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заходів)</a:t>
              </a:r>
              <a:endParaRPr lang="uk-UA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7" name="Групувати 20"/>
          <p:cNvGrpSpPr/>
          <p:nvPr/>
        </p:nvGrpSpPr>
        <p:grpSpPr>
          <a:xfrm>
            <a:off x="163638" y="2629426"/>
            <a:ext cx="2355659" cy="2071392"/>
            <a:chOff x="535693" y="1207273"/>
            <a:chExt cx="2790056" cy="1823650"/>
          </a:xfrm>
        </p:grpSpPr>
        <p:sp>
          <p:nvSpPr>
            <p:cNvPr id="28" name="AutoShape 5"/>
            <p:cNvSpPr>
              <a:spLocks noChangeArrowheads="1"/>
            </p:cNvSpPr>
            <p:nvPr/>
          </p:nvSpPr>
          <p:spPr bwMode="auto">
            <a:xfrm>
              <a:off x="535693" y="1207273"/>
              <a:ext cx="2790056" cy="1591874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99CCFF">
                          <a:gamma/>
                          <a:tint val="27451"/>
                          <a:invGamma/>
                        </a:srgb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lIns="95782" tIns="47891" rIns="95782" bIns="47891" anchor="ctr"/>
            <a:lstStyle/>
            <a:p>
              <a:pPr algn="ctr" defTabSz="957263" eaLnBrk="0" hangingPunct="0"/>
              <a:endParaRPr lang="uk-UA">
                <a:latin typeface="Verdana" pitchFamily="34" charset="0"/>
              </a:endParaRPr>
            </a:p>
          </p:txBody>
        </p:sp>
        <p:sp>
          <p:nvSpPr>
            <p:cNvPr id="29" name="Text Box 6"/>
            <p:cNvSpPr txBox="1">
              <a:spLocks noChangeArrowheads="1"/>
            </p:cNvSpPr>
            <p:nvPr/>
          </p:nvSpPr>
          <p:spPr bwMode="auto">
            <a:xfrm>
              <a:off x="734147" y="1238687"/>
              <a:ext cx="2520280" cy="1792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hangingPunct="0"/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Заходами «Програми «Місто молодих» на 2016-2020 роки»                у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2020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році охоплено       38 навчальних закладів міста,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203660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осіб (</a:t>
              </a:r>
              <a:r>
                <a:rPr lang="uk-UA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2019 </a:t>
              </a:r>
              <a:r>
                <a:rPr lang="uk-UA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році було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залучено</a:t>
              </a:r>
            </a:p>
            <a:p>
              <a:pPr algn="ctr" eaLnBrk="0" hangingPunct="0"/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68090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осіб)</a:t>
              </a:r>
              <a:endParaRPr lang="uk-UA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 eaLnBrk="0" hangingPunct="0"/>
              <a:endParaRPr lang="uk-UA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" name="Групувати 26"/>
          <p:cNvGrpSpPr/>
          <p:nvPr/>
        </p:nvGrpSpPr>
        <p:grpSpPr>
          <a:xfrm>
            <a:off x="2997094" y="5105400"/>
            <a:ext cx="2712517" cy="1208298"/>
            <a:chOff x="495226" y="1969914"/>
            <a:chExt cx="2808643" cy="1201033"/>
          </a:xfrm>
        </p:grpSpPr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513813" y="1969914"/>
              <a:ext cx="2790056" cy="1201033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99CCFF">
                          <a:gamma/>
                          <a:tint val="27451"/>
                          <a:invGamma/>
                        </a:srgb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lIns="95782" tIns="47891" rIns="95782" bIns="47891" anchor="ctr"/>
            <a:lstStyle/>
            <a:p>
              <a:pPr algn="ctr" defTabSz="957263" eaLnBrk="0" hangingPunct="0"/>
              <a:endParaRPr lang="uk-UA" sz="1600"/>
            </a:p>
          </p:txBody>
        </p:sp>
        <p:sp>
          <p:nvSpPr>
            <p:cNvPr id="33" name="Text Box 6"/>
            <p:cNvSpPr txBox="1">
              <a:spLocks noChangeArrowheads="1"/>
            </p:cNvSpPr>
            <p:nvPr/>
          </p:nvSpPr>
          <p:spPr bwMode="auto">
            <a:xfrm>
              <a:off x="495226" y="2075816"/>
              <a:ext cx="2762864" cy="9527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hangingPunct="0"/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Організовано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118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тематичних заходів, семінарів та круглих столів на базі молодіжного центру «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Level 80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»</a:t>
              </a:r>
              <a:endParaRPr lang="uk-UA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5" name="Групувати 29"/>
          <p:cNvGrpSpPr/>
          <p:nvPr/>
        </p:nvGrpSpPr>
        <p:grpSpPr>
          <a:xfrm>
            <a:off x="5762203" y="4154106"/>
            <a:ext cx="3029066" cy="1876358"/>
            <a:chOff x="502224" y="1618290"/>
            <a:chExt cx="2719456" cy="2274482"/>
          </a:xfrm>
        </p:grpSpPr>
        <p:sp>
          <p:nvSpPr>
            <p:cNvPr id="36" name="AutoShape 5"/>
            <p:cNvSpPr>
              <a:spLocks noChangeArrowheads="1"/>
            </p:cNvSpPr>
            <p:nvPr/>
          </p:nvSpPr>
          <p:spPr bwMode="auto">
            <a:xfrm>
              <a:off x="502224" y="1618290"/>
              <a:ext cx="2719456" cy="2233564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99CCFF">
                          <a:gamma/>
                          <a:tint val="27451"/>
                          <a:invGamma/>
                        </a:srgb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lIns="95782" tIns="47891" rIns="95782" bIns="47891" anchor="ctr"/>
            <a:lstStyle/>
            <a:p>
              <a:pPr algn="ctr" defTabSz="957263" eaLnBrk="0" hangingPunct="0"/>
              <a:endParaRPr lang="uk-UA" sz="1600"/>
            </a:p>
          </p:txBody>
        </p:sp>
        <p:sp>
          <p:nvSpPr>
            <p:cNvPr id="37" name="Text Box 6"/>
            <p:cNvSpPr txBox="1">
              <a:spLocks noChangeArrowheads="1"/>
            </p:cNvSpPr>
            <p:nvPr/>
          </p:nvSpPr>
          <p:spPr bwMode="auto">
            <a:xfrm>
              <a:off x="565508" y="1686283"/>
              <a:ext cx="2474591" cy="2206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hangingPunct="0"/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Освітньо-виховними, спортивними та туристично-краєзнавчими програмами КЗ «Центр підліткових клубів за місцем проживання» охоплено близько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18443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осіб</a:t>
              </a:r>
            </a:p>
            <a:p>
              <a:pPr algn="ctr" eaLnBrk="0" hangingPunct="0"/>
              <a:r>
                <a:rPr lang="uk-UA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(у 2019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році було охоплено                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46313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осіб)</a:t>
              </a:r>
              <a:endParaRPr lang="uk-UA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8" name="Групувати 45"/>
          <p:cNvGrpSpPr/>
          <p:nvPr/>
        </p:nvGrpSpPr>
        <p:grpSpPr>
          <a:xfrm>
            <a:off x="0" y="4559181"/>
            <a:ext cx="2866499" cy="1792111"/>
            <a:chOff x="926263" y="1196613"/>
            <a:chExt cx="2225394" cy="1791479"/>
          </a:xfrm>
        </p:grpSpPr>
        <p:sp>
          <p:nvSpPr>
            <p:cNvPr id="39" name="AutoShape 5"/>
            <p:cNvSpPr>
              <a:spLocks noChangeArrowheads="1"/>
            </p:cNvSpPr>
            <p:nvPr/>
          </p:nvSpPr>
          <p:spPr bwMode="auto">
            <a:xfrm>
              <a:off x="926263" y="1196613"/>
              <a:ext cx="2225394" cy="1783139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99CCFF"/>
                      </a:gs>
                      <a:gs pos="100000">
                        <a:srgbClr val="99CCFF">
                          <a:gamma/>
                          <a:tint val="27451"/>
                          <a:invGamma/>
                        </a:srgb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lIns="95782" tIns="47891" rIns="95782" bIns="47891" anchor="ctr"/>
            <a:lstStyle/>
            <a:p>
              <a:pPr algn="ctr" defTabSz="957263" eaLnBrk="0" hangingPunct="0"/>
              <a:endParaRPr lang="uk-UA" sz="1600">
                <a:solidFill>
                  <a:schemeClr val="bg1"/>
                </a:solidFill>
              </a:endParaRPr>
            </a:p>
          </p:txBody>
        </p:sp>
        <p:sp>
          <p:nvSpPr>
            <p:cNvPr id="40" name="Text Box 6"/>
            <p:cNvSpPr txBox="1">
              <a:spLocks noChangeArrowheads="1"/>
            </p:cNvSpPr>
            <p:nvPr/>
          </p:nvSpPr>
          <p:spPr bwMode="auto">
            <a:xfrm>
              <a:off x="954699" y="1371553"/>
              <a:ext cx="2076601" cy="16165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hangingPunct="0"/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Організовано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56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суспільно корисних заходів та акцій для підлітків т</a:t>
              </a:r>
              <a:r>
                <a:rPr lang="uk-UA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молоді в місцях масового відпочинку вінничан та за місцем проживання</a:t>
              </a:r>
            </a:p>
            <a:p>
              <a:pPr algn="ctr" eaLnBrk="0" hangingPunct="0"/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(у 2019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році було організовано 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134 заходи)</a:t>
              </a:r>
              <a:endParaRPr lang="uk-UA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5" name="Freeform 7"/>
          <p:cNvSpPr>
            <a:spLocks/>
          </p:cNvSpPr>
          <p:nvPr/>
        </p:nvSpPr>
        <p:spPr bwMode="gray">
          <a:xfrm rot="5651840">
            <a:off x="2647429" y="2045481"/>
            <a:ext cx="947434" cy="1349297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60" name="Freeform 7"/>
          <p:cNvSpPr>
            <a:spLocks/>
          </p:cNvSpPr>
          <p:nvPr/>
        </p:nvSpPr>
        <p:spPr bwMode="gray">
          <a:xfrm rot="6592935">
            <a:off x="3779039" y="2040541"/>
            <a:ext cx="1103120" cy="985644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61" name="Freeform 7"/>
          <p:cNvSpPr>
            <a:spLocks/>
          </p:cNvSpPr>
          <p:nvPr/>
        </p:nvSpPr>
        <p:spPr bwMode="gray">
          <a:xfrm rot="12364727">
            <a:off x="5259130" y="2387403"/>
            <a:ext cx="726492" cy="1146444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62" name="Freeform 7"/>
          <p:cNvSpPr>
            <a:spLocks/>
          </p:cNvSpPr>
          <p:nvPr/>
        </p:nvSpPr>
        <p:spPr bwMode="gray">
          <a:xfrm rot="14692448">
            <a:off x="6167059" y="3262441"/>
            <a:ext cx="833739" cy="1252912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64" name="Freeform 7"/>
          <p:cNvSpPr>
            <a:spLocks/>
          </p:cNvSpPr>
          <p:nvPr/>
        </p:nvSpPr>
        <p:spPr bwMode="gray">
          <a:xfrm rot="16971372">
            <a:off x="4210377" y="4032020"/>
            <a:ext cx="918059" cy="147576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65" name="Freeform 7"/>
          <p:cNvSpPr>
            <a:spLocks/>
          </p:cNvSpPr>
          <p:nvPr/>
        </p:nvSpPr>
        <p:spPr bwMode="gray">
          <a:xfrm>
            <a:off x="2687623" y="3974446"/>
            <a:ext cx="542164" cy="1545254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66" name="Freeform 7"/>
          <p:cNvSpPr>
            <a:spLocks/>
          </p:cNvSpPr>
          <p:nvPr/>
        </p:nvSpPr>
        <p:spPr bwMode="gray">
          <a:xfrm rot="1776403">
            <a:off x="2460248" y="3185467"/>
            <a:ext cx="517614" cy="1068584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42" name="Округлений прямокутник 12"/>
          <p:cNvSpPr/>
          <p:nvPr/>
        </p:nvSpPr>
        <p:spPr>
          <a:xfrm>
            <a:off x="54819" y="6406952"/>
            <a:ext cx="8837662" cy="329607"/>
          </a:xfrm>
          <a:prstGeom prst="roundRect">
            <a:avLst>
              <a:gd name="adj" fmla="val 7186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r>
              <a:rPr lang="uk-UA" sz="1200" dirty="0" smtClean="0"/>
              <a:t>*через </a:t>
            </a:r>
            <a:r>
              <a:rPr lang="uk-UA" sz="1200" dirty="0"/>
              <a:t>поширення </a:t>
            </a:r>
            <a:r>
              <a:rPr lang="uk-UA" sz="1200" dirty="0" err="1"/>
              <a:t>коронавірусної</a:t>
            </a:r>
            <a:r>
              <a:rPr lang="uk-UA" sz="1200" dirty="0"/>
              <a:t> хвороби (</a:t>
            </a:r>
            <a:r>
              <a:rPr lang="ru-RU" sz="1200" dirty="0"/>
              <a:t>COVID</a:t>
            </a:r>
            <a:r>
              <a:rPr lang="uk-UA" sz="1200" dirty="0"/>
              <a:t>-19) на території Вінницької міської об’єднаної територіальної громади заплановані заходи у 2020 </a:t>
            </a:r>
            <a:r>
              <a:rPr lang="uk-UA" sz="1200" dirty="0" smtClean="0"/>
              <a:t>році, </a:t>
            </a:r>
            <a:r>
              <a:rPr lang="uk-UA" sz="1200" dirty="0"/>
              <a:t>із залученням </a:t>
            </a:r>
            <a:r>
              <a:rPr lang="uk-UA" sz="1200" dirty="0" smtClean="0"/>
              <a:t>дітей та молоді, </a:t>
            </a:r>
            <a:r>
              <a:rPr lang="uk-UA" sz="1200" dirty="0"/>
              <a:t>реалізувались частково, в </a:t>
            </a:r>
            <a:r>
              <a:rPr lang="uk-UA" sz="1200" dirty="0" err="1"/>
              <a:t>т.ч</a:t>
            </a:r>
            <a:r>
              <a:rPr lang="uk-UA" sz="1200" dirty="0"/>
              <a:t>. в режимі онлайн.</a:t>
            </a:r>
          </a:p>
        </p:txBody>
      </p:sp>
    </p:spTree>
    <p:extLst>
      <p:ext uri="{BB962C8B-B14F-4D97-AF65-F5344CB8AC3E}">
        <p14:creationId xmlns:p14="http://schemas.microsoft.com/office/powerpoint/2010/main" val="3349968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9F4B6A1BE0CB2E46B6DAECC7E318E259" ma:contentTypeVersion="0" ma:contentTypeDescription="Створення нового документа." ma:contentTypeScope="" ma:versionID="fa11e768d98f101bf23e371542477d2f">
  <xsd:schema xmlns:xsd="http://www.w3.org/2001/XMLSchema" xmlns:xs="http://www.w3.org/2001/XMLSchema" xmlns:p="http://schemas.microsoft.com/office/2006/metadata/properties" xmlns:ns2="e2b9e04c-4499-4751-857f-2412d4ecc891" targetNamespace="http://schemas.microsoft.com/office/2006/metadata/properties" ma:root="true" ma:fieldsID="c2471cb31da3bcb280cd2882a4d2ad0d" ns2:_="">
    <xsd:import namespace="e2b9e04c-4499-4751-857f-2412d4ecc891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b9e04c-4499-4751-857f-2412d4ecc891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ня ідентифікатора документа" ma:description="Значення ідентифікатора документа, призначеного цьому елементу." ma:internalName="_dlc_DocId" ma:readOnly="true">
      <xsd:simpleType>
        <xsd:restriction base="dms:Text"/>
      </xsd:simpleType>
    </xsd:element>
    <xsd:element name="_dlc_DocIdUrl" ma:index="9" nillable="true" ma:displayName="Ідентифікатор документа" ma:description="Постійне посилання на цей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вмісту"/>
        <xsd:element ref="dc:title" minOccurs="0" maxOccurs="1" ma:index="4" ma:displayName="Заголовок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>
  <documentManagement>
    <_dlc_DocId xmlns="e2b9e04c-4499-4751-857f-2412d4ecc891">27RDYMTJU34U-23-9</_dlc_DocId>
    <_dlc_DocIdUrl xmlns="e2b9e04c-4499-4751-857f-2412d4ecc891">
      <Url>http://portal.vmr.gov.ua/_layouts/15/DocIdRedir.aspx?ID=27RDYMTJU34U-23-9</Url>
      <Description>27RDYMTJU34U-23-9</Description>
    </_dlc_DocIdUrl>
  </documentManagement>
</p:properties>
</file>

<file path=customXml/itemProps1.xml><?xml version="1.0" encoding="utf-8"?>
<ds:datastoreItem xmlns:ds="http://schemas.openxmlformats.org/officeDocument/2006/customXml" ds:itemID="{EA4D2942-AE75-4B23-9AE3-2A76863DE6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44BF095-330D-4596-9E2D-A5205367DF8D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A7DD5FD8-A231-4E9E-BB5B-C7A8A2047D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b9e04c-4499-4751-857f-2412d4ecc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0BC8F419-34A5-40CE-9793-C00E5A0807A0}">
  <ds:schemaRefs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e2b9e04c-4499-4751-857f-2412d4ecc89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28973</TotalTime>
  <Words>219</Words>
  <Application>Microsoft Office PowerPoint</Application>
  <PresentationFormat>Екран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Verdana</vt:lpstr>
      <vt:lpstr>Тема Office</vt:lpstr>
      <vt:lpstr>Презентація PowerPoint</vt:lpstr>
    </vt:vector>
  </TitlesOfParts>
  <Company>Вінницька міська рада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Buzinovskiy</dc:creator>
  <cp:lastModifiedBy>Старушко Людмила Іванівна</cp:lastModifiedBy>
  <cp:revision>786</cp:revision>
  <cp:lastPrinted>2021-02-15T10:59:06Z</cp:lastPrinted>
  <dcterms:created xsi:type="dcterms:W3CDTF">2010-11-09T16:17:34Z</dcterms:created>
  <dcterms:modified xsi:type="dcterms:W3CDTF">2021-02-15T12:17:52Z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0x0101009F4B6A1BE0CB2E46B6DAECC7E318E259</vt:lpwstr>
  </property>
  <property fmtid="{D5CDD505-2E9C-101B-9397-08002B2CF9AE}" pid="3" name="_dlc_DocIdItemGuid">
    <vt:lpwstr>53c3e1a4-3ea0-4395-9a40-a941a5c51012</vt:lpwstr>
  </property>
</Properties>
</file>