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</p:sldMasterIdLst>
  <p:handoutMasterIdLst>
    <p:handoutMasterId r:id="rId7"/>
  </p:handoutMasterIdLst>
  <p:sldIdLst>
    <p:sldId id="256" r:id="rId3"/>
    <p:sldId id="265" r:id="rId4"/>
    <p:sldId id="269" r:id="rId5"/>
    <p:sldId id="267" r:id="rId6"/>
  </p:sldIdLst>
  <p:sldSz cx="9144000" cy="5143500" type="screen16x9"/>
  <p:notesSz cx="6797675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122"/>
    <a:srgbClr val="FED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907A86-0130-448C-A2D6-CDF4C9FE7942}" type="doc">
      <dgm:prSet loTypeId="urn:microsoft.com/office/officeart/2005/8/layout/cycle4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A48D621-F7DC-4CFE-88E5-02E4B25AC727}">
      <dgm:prSet phldrT="[Текст]"/>
      <dgm:spPr>
        <a:solidFill>
          <a:srgbClr val="C52122"/>
        </a:solidFill>
      </dgm:spPr>
      <dgm:t>
        <a:bodyPr/>
        <a:lstStyle/>
        <a:p>
          <a:r>
            <a:rPr lang="ru-RU" dirty="0" err="1" smtClean="0">
              <a:latin typeface="Vinnytsia Sans" panose="00000500000000000000" pitchFamily="50" charset="0"/>
            </a:rPr>
            <a:t>Напрям</a:t>
          </a:r>
          <a:r>
            <a:rPr lang="ru-RU" dirty="0" smtClean="0">
              <a:latin typeface="Vinnytsia Sans" panose="00000500000000000000" pitchFamily="50" charset="0"/>
            </a:rPr>
            <a:t> 1</a:t>
          </a:r>
        </a:p>
        <a:p>
          <a:r>
            <a:rPr lang="uk-UA" noProof="0" dirty="0" smtClean="0">
              <a:latin typeface="Vinnytsia Sans" panose="00000500000000000000" pitchFamily="50" charset="0"/>
            </a:rPr>
            <a:t>Мінімізація порушень антикорупційного законодавства</a:t>
          </a:r>
          <a:endParaRPr lang="uk-UA" noProof="0" dirty="0">
            <a:latin typeface="Vinnytsia Sans" panose="00000500000000000000" pitchFamily="50" charset="0"/>
          </a:endParaRPr>
        </a:p>
      </dgm:t>
    </dgm:pt>
    <dgm:pt modelId="{7B9888BC-1F0B-4A66-B330-1E391299C370}" type="parTrans" cxnId="{3470F576-1198-4BC4-812A-9A425848B135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1C23ACB2-2550-4285-AFBF-34E8B62EF75A}" type="sibTrans" cxnId="{3470F576-1198-4BC4-812A-9A425848B135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6A112783-6CC9-4781-A776-CA6A5AF5291D}">
      <dgm:prSet phldrT="[Текст]"/>
      <dgm:spPr/>
      <dgm:t>
        <a:bodyPr/>
        <a:lstStyle/>
        <a:p>
          <a:r>
            <a:rPr lang="ru-RU" dirty="0" err="1" smtClean="0">
              <a:latin typeface="Vinnytsia Sans" panose="00000500000000000000" pitchFamily="50" charset="0"/>
            </a:rPr>
            <a:t>Напрям</a:t>
          </a:r>
          <a:r>
            <a:rPr lang="ru-RU" dirty="0" smtClean="0">
              <a:latin typeface="Vinnytsia Sans" panose="00000500000000000000" pitchFamily="50" charset="0"/>
            </a:rPr>
            <a:t> 2</a:t>
          </a:r>
        </a:p>
        <a:p>
          <a:r>
            <a:rPr lang="uk-UA" noProof="0" dirty="0" smtClean="0">
              <a:latin typeface="Vinnytsia Sans" panose="00000500000000000000" pitchFamily="50" charset="0"/>
            </a:rPr>
            <a:t>Підтримка кампанії е-декларування</a:t>
          </a:r>
          <a:endParaRPr lang="uk-UA" noProof="0" dirty="0">
            <a:latin typeface="Vinnytsia Sans" panose="00000500000000000000" pitchFamily="50" charset="0"/>
          </a:endParaRPr>
        </a:p>
      </dgm:t>
    </dgm:pt>
    <dgm:pt modelId="{D3FC3AC3-FDD6-4FCC-BB8F-581A80A2BA1F}" type="parTrans" cxnId="{1A715480-ED2D-4F4A-BC0D-51DAB5C9F6AA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30A4892C-2B2B-4A6A-B796-FA6452C45954}" type="sibTrans" cxnId="{1A715480-ED2D-4F4A-BC0D-51DAB5C9F6AA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BBD7E84A-B4B1-48AF-8415-2AD4ECF70AD0}">
      <dgm:prSet phldrT="[Текст]"/>
      <dgm:spPr/>
      <dgm:t>
        <a:bodyPr/>
        <a:lstStyle/>
        <a:p>
          <a:r>
            <a:rPr lang="uk-UA" noProof="0" dirty="0" smtClean="0">
              <a:latin typeface="Vinnytsia Sans" panose="00000500000000000000" pitchFamily="50" charset="0"/>
            </a:rPr>
            <a:t>Напрям 3</a:t>
          </a:r>
        </a:p>
        <a:p>
          <a:r>
            <a:rPr lang="uk-UA" noProof="0" dirty="0" smtClean="0">
              <a:latin typeface="Vinnytsia Sans" panose="00000500000000000000" pitchFamily="50" charset="0"/>
            </a:rPr>
            <a:t>Співпраця з викривачами</a:t>
          </a:r>
          <a:endParaRPr lang="uk-UA" noProof="0" dirty="0">
            <a:latin typeface="Vinnytsia Sans" panose="00000500000000000000" pitchFamily="50" charset="0"/>
          </a:endParaRPr>
        </a:p>
      </dgm:t>
    </dgm:pt>
    <dgm:pt modelId="{FE0BCA86-78C5-4925-B69A-B21AD3DC58A4}" type="parTrans" cxnId="{2C55C0C3-6378-47FE-92C9-8FFDE323F1F4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D955AB9A-E4C6-4BAB-B356-29C223D3CB76}" type="sibTrans" cxnId="{2C55C0C3-6378-47FE-92C9-8FFDE323F1F4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8FB1E686-3006-461A-9CD1-75C3E5D2C97E}">
      <dgm:prSet phldrT="[Текст]"/>
      <dgm:spPr/>
      <dgm:t>
        <a:bodyPr/>
        <a:lstStyle/>
        <a:p>
          <a:r>
            <a:rPr lang="ru-RU" dirty="0" err="1" smtClean="0">
              <a:latin typeface="Vinnytsia Sans" panose="00000500000000000000" pitchFamily="50" charset="0"/>
            </a:rPr>
            <a:t>Напрям</a:t>
          </a:r>
          <a:r>
            <a:rPr lang="ru-RU" dirty="0" smtClean="0">
              <a:latin typeface="Vinnytsia Sans" panose="00000500000000000000" pitchFamily="50" charset="0"/>
            </a:rPr>
            <a:t> 4</a:t>
          </a:r>
        </a:p>
        <a:p>
          <a:r>
            <a:rPr lang="uk-UA" dirty="0" smtClean="0">
              <a:latin typeface="Vinnytsia Sans" panose="00000500000000000000" pitchFamily="50" charset="0"/>
            </a:rPr>
            <a:t>Антикорупційна </a:t>
          </a:r>
          <a:r>
            <a:rPr lang="uk-UA" dirty="0" err="1" smtClean="0">
              <a:latin typeface="Vinnytsia Sans" panose="00000500000000000000" pitchFamily="50" charset="0"/>
            </a:rPr>
            <a:t>наглядово</a:t>
          </a:r>
          <a:r>
            <a:rPr lang="uk-UA" dirty="0" smtClean="0">
              <a:latin typeface="Vinnytsia Sans" panose="00000500000000000000" pitchFamily="50" charset="0"/>
            </a:rPr>
            <a:t>-контрольна </a:t>
          </a:r>
          <a:r>
            <a:rPr lang="uk-UA" dirty="0" err="1" smtClean="0">
              <a:latin typeface="Vinnytsia Sans" panose="00000500000000000000" pitchFamily="50" charset="0"/>
            </a:rPr>
            <a:t>діяльнасть</a:t>
          </a:r>
          <a:endParaRPr lang="ru-RU" dirty="0">
            <a:latin typeface="Vinnytsia Sans" panose="00000500000000000000" pitchFamily="50" charset="0"/>
          </a:endParaRPr>
        </a:p>
      </dgm:t>
    </dgm:pt>
    <dgm:pt modelId="{189965B6-E67E-4B53-A641-71E791367617}" type="parTrans" cxnId="{900A65EB-E532-4819-B3AA-EF3D6A410AA7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9D6238F5-F325-47E6-B033-9180E44732A2}" type="sibTrans" cxnId="{900A65EB-E532-4819-B3AA-EF3D6A410AA7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35F1BEC1-3F25-4BA3-BE84-FAD69B426C26}" type="pres">
      <dgm:prSet presAssocID="{80907A86-0130-448C-A2D6-CDF4C9FE79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95528F-A872-4F20-B46A-FAD959D7ECAC}" type="pres">
      <dgm:prSet presAssocID="{80907A86-0130-448C-A2D6-CDF4C9FE7942}" presName="children" presStyleCnt="0"/>
      <dgm:spPr/>
    </dgm:pt>
    <dgm:pt modelId="{ACE8283A-7FD0-4516-813B-8B068D7B5FEA}" type="pres">
      <dgm:prSet presAssocID="{80907A86-0130-448C-A2D6-CDF4C9FE7942}" presName="childPlaceholder" presStyleCnt="0"/>
      <dgm:spPr/>
    </dgm:pt>
    <dgm:pt modelId="{05D7139A-4BD4-4BA4-BC49-1F7A810552D7}" type="pres">
      <dgm:prSet presAssocID="{80907A86-0130-448C-A2D6-CDF4C9FE7942}" presName="circle" presStyleCnt="0"/>
      <dgm:spPr/>
    </dgm:pt>
    <dgm:pt modelId="{3F795A5C-539D-477B-BA66-2BB2A77666D3}" type="pres">
      <dgm:prSet presAssocID="{80907A86-0130-448C-A2D6-CDF4C9FE7942}" presName="quadrant1" presStyleLbl="node1" presStyleIdx="0" presStyleCnt="4" custLinFactNeighborX="15939" custLinFactNeighborY="-519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0C26E-B548-4454-A997-7FD717190EC4}" type="pres">
      <dgm:prSet presAssocID="{80907A86-0130-448C-A2D6-CDF4C9FE7942}" presName="quadrant2" presStyleLbl="node1" presStyleIdx="1" presStyleCnt="4" custLinFactNeighborX="20376" custLinFactNeighborY="-528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066ED5-AC54-4316-B49D-174C53EFAD66}" type="pres">
      <dgm:prSet presAssocID="{80907A86-0130-448C-A2D6-CDF4C9FE7942}" presName="quadrant3" presStyleLbl="node1" presStyleIdx="2" presStyleCnt="4" custLinFactNeighborX="20376" custLinFactNeighborY="-462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A7593-B239-4A72-B26D-40C70DD9B531}" type="pres">
      <dgm:prSet presAssocID="{80907A86-0130-448C-A2D6-CDF4C9FE7942}" presName="quadrant4" presStyleLbl="node1" presStyleIdx="3" presStyleCnt="4" custLinFactNeighborX="15939" custLinFactNeighborY="-462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5374F-0E06-4952-9B5D-CBBFC71561B2}" type="pres">
      <dgm:prSet presAssocID="{80907A86-0130-448C-A2D6-CDF4C9FE7942}" presName="quadrantPlaceholder" presStyleCnt="0"/>
      <dgm:spPr/>
    </dgm:pt>
    <dgm:pt modelId="{D7BF0FE1-399D-4D9A-8CDD-B7491F088781}" type="pres">
      <dgm:prSet presAssocID="{80907A86-0130-448C-A2D6-CDF4C9FE7942}" presName="center1" presStyleLbl="fgShp" presStyleIdx="0" presStyleCnt="2" custLinFactY="-86204" custLinFactNeighborX="44561" custLinFactNeighborY="-100000"/>
      <dgm:spPr/>
    </dgm:pt>
    <dgm:pt modelId="{252C060E-70F7-461D-A8E1-ECC8D302D7F3}" type="pres">
      <dgm:prSet presAssocID="{80907A86-0130-448C-A2D6-CDF4C9FE7942}" presName="center2" presStyleLbl="fgShp" presStyleIdx="1" presStyleCnt="2" custLinFactY="-47072" custLinFactNeighborX="44561" custLinFactNeighborY="-100000"/>
      <dgm:spPr/>
    </dgm:pt>
  </dgm:ptLst>
  <dgm:cxnLst>
    <dgm:cxn modelId="{3470F576-1198-4BC4-812A-9A425848B135}" srcId="{80907A86-0130-448C-A2D6-CDF4C9FE7942}" destId="{7A48D621-F7DC-4CFE-88E5-02E4B25AC727}" srcOrd="0" destOrd="0" parTransId="{7B9888BC-1F0B-4A66-B330-1E391299C370}" sibTransId="{1C23ACB2-2550-4285-AFBF-34E8B62EF75A}"/>
    <dgm:cxn modelId="{2C55C0C3-6378-47FE-92C9-8FFDE323F1F4}" srcId="{80907A86-0130-448C-A2D6-CDF4C9FE7942}" destId="{BBD7E84A-B4B1-48AF-8415-2AD4ECF70AD0}" srcOrd="2" destOrd="0" parTransId="{FE0BCA86-78C5-4925-B69A-B21AD3DC58A4}" sibTransId="{D955AB9A-E4C6-4BAB-B356-29C223D3CB76}"/>
    <dgm:cxn modelId="{26F5E7EC-98A0-4C0E-867A-9183E74CA49E}" type="presOf" srcId="{6A112783-6CC9-4781-A776-CA6A5AF5291D}" destId="{37E0C26E-B548-4454-A997-7FD717190EC4}" srcOrd="0" destOrd="0" presId="urn:microsoft.com/office/officeart/2005/8/layout/cycle4"/>
    <dgm:cxn modelId="{E2A26A94-85A5-4867-B81E-AB0DF050C551}" type="presOf" srcId="{80907A86-0130-448C-A2D6-CDF4C9FE7942}" destId="{35F1BEC1-3F25-4BA3-BE84-FAD69B426C26}" srcOrd="0" destOrd="0" presId="urn:microsoft.com/office/officeart/2005/8/layout/cycle4"/>
    <dgm:cxn modelId="{A715EAC5-1F38-4707-B669-DFC1CDDA3AD6}" type="presOf" srcId="{7A48D621-F7DC-4CFE-88E5-02E4B25AC727}" destId="{3F795A5C-539D-477B-BA66-2BB2A77666D3}" srcOrd="0" destOrd="0" presId="urn:microsoft.com/office/officeart/2005/8/layout/cycle4"/>
    <dgm:cxn modelId="{9429D15B-4D9E-4E2C-88D1-05F77E4166F5}" type="presOf" srcId="{8FB1E686-3006-461A-9CD1-75C3E5D2C97E}" destId="{2ACA7593-B239-4A72-B26D-40C70DD9B531}" srcOrd="0" destOrd="0" presId="urn:microsoft.com/office/officeart/2005/8/layout/cycle4"/>
    <dgm:cxn modelId="{1A715480-ED2D-4F4A-BC0D-51DAB5C9F6AA}" srcId="{80907A86-0130-448C-A2D6-CDF4C9FE7942}" destId="{6A112783-6CC9-4781-A776-CA6A5AF5291D}" srcOrd="1" destOrd="0" parTransId="{D3FC3AC3-FDD6-4FCC-BB8F-581A80A2BA1F}" sibTransId="{30A4892C-2B2B-4A6A-B796-FA6452C45954}"/>
    <dgm:cxn modelId="{1058D84A-B747-442A-931C-DCFABF8B5191}" type="presOf" srcId="{BBD7E84A-B4B1-48AF-8415-2AD4ECF70AD0}" destId="{A2066ED5-AC54-4316-B49D-174C53EFAD66}" srcOrd="0" destOrd="0" presId="urn:microsoft.com/office/officeart/2005/8/layout/cycle4"/>
    <dgm:cxn modelId="{900A65EB-E532-4819-B3AA-EF3D6A410AA7}" srcId="{80907A86-0130-448C-A2D6-CDF4C9FE7942}" destId="{8FB1E686-3006-461A-9CD1-75C3E5D2C97E}" srcOrd="3" destOrd="0" parTransId="{189965B6-E67E-4B53-A641-71E791367617}" sibTransId="{9D6238F5-F325-47E6-B033-9180E44732A2}"/>
    <dgm:cxn modelId="{0101F2F8-3061-4F91-A5A0-3710E8840C1A}" type="presParOf" srcId="{35F1BEC1-3F25-4BA3-BE84-FAD69B426C26}" destId="{FC95528F-A872-4F20-B46A-FAD959D7ECAC}" srcOrd="0" destOrd="0" presId="urn:microsoft.com/office/officeart/2005/8/layout/cycle4"/>
    <dgm:cxn modelId="{9225377C-762E-4D49-ADF1-1DA82164C416}" type="presParOf" srcId="{FC95528F-A872-4F20-B46A-FAD959D7ECAC}" destId="{ACE8283A-7FD0-4516-813B-8B068D7B5FEA}" srcOrd="0" destOrd="0" presId="urn:microsoft.com/office/officeart/2005/8/layout/cycle4"/>
    <dgm:cxn modelId="{032B0B0B-80F4-4317-A895-042AE2BA198C}" type="presParOf" srcId="{35F1BEC1-3F25-4BA3-BE84-FAD69B426C26}" destId="{05D7139A-4BD4-4BA4-BC49-1F7A810552D7}" srcOrd="1" destOrd="0" presId="urn:microsoft.com/office/officeart/2005/8/layout/cycle4"/>
    <dgm:cxn modelId="{4C25B0BD-B736-414A-BBB6-6B75892D50E7}" type="presParOf" srcId="{05D7139A-4BD4-4BA4-BC49-1F7A810552D7}" destId="{3F795A5C-539D-477B-BA66-2BB2A77666D3}" srcOrd="0" destOrd="0" presId="urn:microsoft.com/office/officeart/2005/8/layout/cycle4"/>
    <dgm:cxn modelId="{731672FB-4F7E-46F1-BC01-1EC486D2000B}" type="presParOf" srcId="{05D7139A-4BD4-4BA4-BC49-1F7A810552D7}" destId="{37E0C26E-B548-4454-A997-7FD717190EC4}" srcOrd="1" destOrd="0" presId="urn:microsoft.com/office/officeart/2005/8/layout/cycle4"/>
    <dgm:cxn modelId="{F487DA44-8201-4773-AB0E-F16526ABF5B5}" type="presParOf" srcId="{05D7139A-4BD4-4BA4-BC49-1F7A810552D7}" destId="{A2066ED5-AC54-4316-B49D-174C53EFAD66}" srcOrd="2" destOrd="0" presId="urn:microsoft.com/office/officeart/2005/8/layout/cycle4"/>
    <dgm:cxn modelId="{E798564F-CE7E-40BF-A7B0-CF2EDC6277E2}" type="presParOf" srcId="{05D7139A-4BD4-4BA4-BC49-1F7A810552D7}" destId="{2ACA7593-B239-4A72-B26D-40C70DD9B531}" srcOrd="3" destOrd="0" presId="urn:microsoft.com/office/officeart/2005/8/layout/cycle4"/>
    <dgm:cxn modelId="{540D7E80-278B-4813-A9C1-F379A794B37A}" type="presParOf" srcId="{05D7139A-4BD4-4BA4-BC49-1F7A810552D7}" destId="{9BD5374F-0E06-4952-9B5D-CBBFC71561B2}" srcOrd="4" destOrd="0" presId="urn:microsoft.com/office/officeart/2005/8/layout/cycle4"/>
    <dgm:cxn modelId="{D8EFD349-DF8D-4537-8CFB-0BCFB8D2C1B2}" type="presParOf" srcId="{35F1BEC1-3F25-4BA3-BE84-FAD69B426C26}" destId="{D7BF0FE1-399D-4D9A-8CDD-B7491F088781}" srcOrd="2" destOrd="0" presId="urn:microsoft.com/office/officeart/2005/8/layout/cycle4"/>
    <dgm:cxn modelId="{3B034ECF-BC6F-4DE8-95CA-C6008850BE9A}" type="presParOf" srcId="{35F1BEC1-3F25-4BA3-BE84-FAD69B426C26}" destId="{252C060E-70F7-461D-A8E1-ECC8D302D7F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95A5C-539D-477B-BA66-2BB2A77666D3}">
      <dsp:nvSpPr>
        <dsp:cNvPr id="0" name=""/>
        <dsp:cNvSpPr/>
      </dsp:nvSpPr>
      <dsp:spPr>
        <a:xfrm>
          <a:off x="993488" y="-391973"/>
          <a:ext cx="1558535" cy="1558535"/>
        </a:xfrm>
        <a:prstGeom prst="pieWedge">
          <a:avLst/>
        </a:prstGeom>
        <a:solidFill>
          <a:srgbClr val="C5212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>
              <a:latin typeface="Vinnytsia Sans" panose="00000500000000000000" pitchFamily="50" charset="0"/>
            </a:rPr>
            <a:t>Напрям</a:t>
          </a:r>
          <a:r>
            <a:rPr lang="ru-RU" sz="800" kern="1200" dirty="0" smtClean="0">
              <a:latin typeface="Vinnytsia Sans" panose="00000500000000000000" pitchFamily="50" charset="0"/>
            </a:rPr>
            <a:t> 1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noProof="0" dirty="0" smtClean="0">
              <a:latin typeface="Vinnytsia Sans" panose="00000500000000000000" pitchFamily="50" charset="0"/>
            </a:rPr>
            <a:t>Мінімізація порушень антикорупційного законодавства</a:t>
          </a:r>
          <a:endParaRPr lang="uk-UA" sz="800" kern="1200" noProof="0" dirty="0">
            <a:latin typeface="Vinnytsia Sans" panose="00000500000000000000" pitchFamily="50" charset="0"/>
          </a:endParaRPr>
        </a:p>
      </dsp:txBody>
      <dsp:txXfrm>
        <a:off x="1449972" y="64511"/>
        <a:ext cx="1102051" cy="1102051"/>
      </dsp:txXfrm>
    </dsp:sp>
    <dsp:sp modelId="{37E0C26E-B548-4454-A997-7FD717190EC4}">
      <dsp:nvSpPr>
        <dsp:cNvPr id="0" name=""/>
        <dsp:cNvSpPr/>
      </dsp:nvSpPr>
      <dsp:spPr>
        <a:xfrm rot="5400000">
          <a:off x="2693163" y="-406748"/>
          <a:ext cx="1558535" cy="1558535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>
              <a:latin typeface="Vinnytsia Sans" panose="00000500000000000000" pitchFamily="50" charset="0"/>
            </a:rPr>
            <a:t>Напрям</a:t>
          </a:r>
          <a:r>
            <a:rPr lang="ru-RU" sz="800" kern="1200" dirty="0" smtClean="0">
              <a:latin typeface="Vinnytsia Sans" panose="00000500000000000000" pitchFamily="50" charset="0"/>
            </a:rPr>
            <a:t> 2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noProof="0" dirty="0" smtClean="0">
              <a:latin typeface="Vinnytsia Sans" panose="00000500000000000000" pitchFamily="50" charset="0"/>
            </a:rPr>
            <a:t>Підтримка кампанії е-декларування</a:t>
          </a:r>
          <a:endParaRPr lang="uk-UA" sz="800" kern="1200" noProof="0" dirty="0">
            <a:latin typeface="Vinnytsia Sans" panose="00000500000000000000" pitchFamily="50" charset="0"/>
          </a:endParaRPr>
        </a:p>
      </dsp:txBody>
      <dsp:txXfrm rot="-5400000">
        <a:off x="2693163" y="49736"/>
        <a:ext cx="1102051" cy="1102051"/>
      </dsp:txXfrm>
    </dsp:sp>
    <dsp:sp modelId="{A2066ED5-AC54-4316-B49D-174C53EFAD66}">
      <dsp:nvSpPr>
        <dsp:cNvPr id="0" name=""/>
        <dsp:cNvSpPr/>
      </dsp:nvSpPr>
      <dsp:spPr>
        <a:xfrm rot="10800000">
          <a:off x="2693163" y="1326747"/>
          <a:ext cx="1558535" cy="1558535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noProof="0" dirty="0" smtClean="0">
              <a:latin typeface="Vinnytsia Sans" panose="00000500000000000000" pitchFamily="50" charset="0"/>
            </a:rPr>
            <a:t>Напрям 3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noProof="0" dirty="0" smtClean="0">
              <a:latin typeface="Vinnytsia Sans" panose="00000500000000000000" pitchFamily="50" charset="0"/>
            </a:rPr>
            <a:t>Співпраця з викривачами</a:t>
          </a:r>
          <a:endParaRPr lang="uk-UA" sz="800" kern="1200" noProof="0" dirty="0">
            <a:latin typeface="Vinnytsia Sans" panose="00000500000000000000" pitchFamily="50" charset="0"/>
          </a:endParaRPr>
        </a:p>
      </dsp:txBody>
      <dsp:txXfrm rot="10800000">
        <a:off x="2693163" y="1326747"/>
        <a:ext cx="1102051" cy="1102051"/>
      </dsp:txXfrm>
    </dsp:sp>
    <dsp:sp modelId="{2ACA7593-B239-4A72-B26D-40C70DD9B531}">
      <dsp:nvSpPr>
        <dsp:cNvPr id="0" name=""/>
        <dsp:cNvSpPr/>
      </dsp:nvSpPr>
      <dsp:spPr>
        <a:xfrm rot="16200000">
          <a:off x="993488" y="1326435"/>
          <a:ext cx="1558535" cy="1558535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>
              <a:latin typeface="Vinnytsia Sans" panose="00000500000000000000" pitchFamily="50" charset="0"/>
            </a:rPr>
            <a:t>Напрям</a:t>
          </a:r>
          <a:r>
            <a:rPr lang="ru-RU" sz="800" kern="1200" dirty="0" smtClean="0">
              <a:latin typeface="Vinnytsia Sans" panose="00000500000000000000" pitchFamily="50" charset="0"/>
            </a:rPr>
            <a:t> 4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dirty="0" smtClean="0">
              <a:latin typeface="Vinnytsia Sans" panose="00000500000000000000" pitchFamily="50" charset="0"/>
            </a:rPr>
            <a:t>Антикорупційна </a:t>
          </a:r>
          <a:r>
            <a:rPr lang="uk-UA" sz="800" kern="1200" dirty="0" err="1" smtClean="0">
              <a:latin typeface="Vinnytsia Sans" panose="00000500000000000000" pitchFamily="50" charset="0"/>
            </a:rPr>
            <a:t>наглядово</a:t>
          </a:r>
          <a:r>
            <a:rPr lang="uk-UA" sz="800" kern="1200" dirty="0" smtClean="0">
              <a:latin typeface="Vinnytsia Sans" panose="00000500000000000000" pitchFamily="50" charset="0"/>
            </a:rPr>
            <a:t>-контрольна </a:t>
          </a:r>
          <a:r>
            <a:rPr lang="uk-UA" sz="800" kern="1200" dirty="0" err="1" smtClean="0">
              <a:latin typeface="Vinnytsia Sans" panose="00000500000000000000" pitchFamily="50" charset="0"/>
            </a:rPr>
            <a:t>діяльнасть</a:t>
          </a:r>
          <a:endParaRPr lang="ru-RU" sz="800" kern="1200" dirty="0">
            <a:latin typeface="Vinnytsia Sans" panose="00000500000000000000" pitchFamily="50" charset="0"/>
          </a:endParaRPr>
        </a:p>
      </dsp:txBody>
      <dsp:txXfrm rot="5400000">
        <a:off x="1449972" y="1326435"/>
        <a:ext cx="1102051" cy="1102051"/>
      </dsp:txXfrm>
    </dsp:sp>
    <dsp:sp modelId="{D7BF0FE1-399D-4D9A-8CDD-B7491F088781}">
      <dsp:nvSpPr>
        <dsp:cNvPr id="0" name=""/>
        <dsp:cNvSpPr/>
      </dsp:nvSpPr>
      <dsp:spPr>
        <a:xfrm>
          <a:off x="2310334" y="816796"/>
          <a:ext cx="538108" cy="46792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C060E-70F7-461D-A8E1-ECC8D302D7F3}">
      <dsp:nvSpPr>
        <dsp:cNvPr id="0" name=""/>
        <dsp:cNvSpPr/>
      </dsp:nvSpPr>
      <dsp:spPr>
        <a:xfrm rot="10800000">
          <a:off x="2310334" y="1179872"/>
          <a:ext cx="538108" cy="46792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B25C5-7578-4BB0-A64B-460C56928A1E}" type="datetimeFigureOut">
              <a:rPr lang="uk-UA" smtClean="0"/>
              <a:t>24.01.2022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1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C2322-6972-4806-AD68-58165845C5B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8568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038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6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564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48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64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39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96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52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49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8854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776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12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25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3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16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7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06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88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dirty="0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2029E-E3A8-4204-BDEE-0798EB9DD63B}" type="datetimeFigureOut">
              <a:rPr lang="uk-UA" smtClean="0"/>
              <a:t>24.01.2022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D4FE4-04C3-4447-A1BC-794AC5E9B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93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F0D3-F4C6-48C2-88ED-CFFB1B8789A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AF614-80F6-4ED7-A3F0-5B07548D82C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4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9545" y="882357"/>
            <a:ext cx="71641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atin typeface="Vinnytsia Serif" panose="00000500000000000000" pitchFamily="50" charset="0"/>
              </a:rPr>
              <a:t>Звіт роботи відділу з питань запобігання та виявлення корупції міської ради за 2021 рік</a:t>
            </a:r>
            <a:endParaRPr lang="uk-UA" sz="3600" b="1" dirty="0">
              <a:latin typeface="Vinnytsia Serif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36143" y="4490389"/>
            <a:ext cx="2810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atin typeface="Vinnytsia Sans" panose="00000500000000000000" pitchFamily="50" charset="0"/>
                <a:cs typeface="Times New Roman" pitchFamily="18" charset="0"/>
              </a:rPr>
              <a:t>Вінниця </a:t>
            </a:r>
            <a:r>
              <a:rPr lang="uk-UA" b="1" dirty="0" smtClean="0">
                <a:latin typeface="Vinnytsia Sans" panose="00000500000000000000" pitchFamily="50" charset="0"/>
                <a:cs typeface="Times New Roman" pitchFamily="18" charset="0"/>
              </a:rPr>
              <a:t>2022</a:t>
            </a:r>
            <a:endParaRPr lang="ru-RU" b="1" dirty="0">
              <a:latin typeface="Vinnytsia Sans" panose="00000500000000000000" pitchFamily="5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78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5834" y="21650"/>
            <a:ext cx="8144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Vinnytsia Sans" panose="00000500000000000000" pitchFamily="50" charset="0"/>
              </a:rPr>
              <a:t>ПІДСУМКИ РОБОТИ ВІДДІЛУ ЗА 2021 РІК</a:t>
            </a:r>
            <a:endParaRPr lang="uk-UA" sz="2800" b="1" dirty="0">
              <a:latin typeface="Vinnytsia Sans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9846" y="422688"/>
            <a:ext cx="2709365" cy="246221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1.Підвищення рівня обізнаності працівників антикорупційного законодавства-100%;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Розробка </a:t>
            </a:r>
            <a:r>
              <a:rPr lang="uk-UA" sz="1400" dirty="0" err="1" smtClean="0">
                <a:solidFill>
                  <a:schemeClr val="tx1"/>
                </a:solidFill>
                <a:latin typeface="Vinnytsia Sans" panose="00000500000000000000" pitchFamily="50" charset="0"/>
              </a:rPr>
              <a:t>проєкту</a:t>
            </a:r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 Програми запобігання, виявлення, протидії корупції та забезпечення доброчесності у ВМР;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34806850"/>
              </p:ext>
            </p:extLst>
          </p:nvPr>
        </p:nvGraphicFramePr>
        <p:xfrm>
          <a:off x="2875961" y="1052442"/>
          <a:ext cx="4679205" cy="402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27654" y="422688"/>
            <a:ext cx="1920418" cy="249299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uk-UA" sz="1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6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1.Надання консультативної та методичної  допомоги-575;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2.Проведення навчань-4;</a:t>
            </a:r>
            <a:endParaRPr lang="uk-UA" sz="1400" dirty="0">
              <a:solidFill>
                <a:schemeClr val="tx1"/>
              </a:solidFill>
              <a:latin typeface="Vinnytsia Sans" panose="00000500000000000000" pitchFamily="50" charset="0"/>
            </a:endParaRP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3.Підготовка інформаційних матеріалів-8,106 листів КП ВМР.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9846" y="2884901"/>
            <a:ext cx="3352598" cy="227754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6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1.Перевірка факту подання 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різних видів е-декларацій</a:t>
            </a:r>
            <a:r>
              <a:rPr lang="en-US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- 100%</a:t>
            </a:r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;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2.Проведення </a:t>
            </a:r>
            <a:r>
              <a:rPr lang="uk-UA" sz="1400" dirty="0" err="1" smtClean="0">
                <a:solidFill>
                  <a:schemeClr val="tx1"/>
                </a:solidFill>
                <a:latin typeface="Vinnytsia Sans" panose="00000500000000000000" pitchFamily="50" charset="0"/>
              </a:rPr>
              <a:t>люстраційних</a:t>
            </a:r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 заходів щодо 61 кандидата на посади;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3.Розгляд вхідної кореспонденції – 174, з них скарг - 8.</a:t>
            </a:r>
            <a:endParaRPr lang="uk-UA" sz="1400" dirty="0">
              <a:solidFill>
                <a:schemeClr val="tx1"/>
              </a:solidFill>
              <a:latin typeface="Vinnytsia Sans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83708" y="2798951"/>
            <a:ext cx="2292484" cy="227754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uk-UA" sz="1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6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1.Забезпечення </a:t>
            </a:r>
            <a:r>
              <a:rPr lang="uk-UA" sz="1400" dirty="0">
                <a:solidFill>
                  <a:schemeClr val="tx1"/>
                </a:solidFill>
                <a:latin typeface="Vinnytsia Sans" panose="00000500000000000000" pitchFamily="50" charset="0"/>
              </a:rPr>
              <a:t>функціонування внутрішніх каналів </a:t>
            </a:r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зв</a:t>
            </a:r>
            <a:r>
              <a:rPr lang="en-US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’</a:t>
            </a:r>
            <a:r>
              <a:rPr lang="uk-UA" sz="1400" dirty="0" err="1" smtClean="0">
                <a:solidFill>
                  <a:schemeClr val="tx1"/>
                </a:solidFill>
                <a:latin typeface="Vinnytsia Sans" panose="00000500000000000000" pitchFamily="50" charset="0"/>
              </a:rPr>
              <a:t>язку</a:t>
            </a:r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 – 100%;</a:t>
            </a:r>
            <a:endParaRPr lang="en-US" sz="1400" dirty="0" smtClean="0">
              <a:solidFill>
                <a:schemeClr val="tx1"/>
              </a:solidFill>
              <a:latin typeface="Vinnytsia Sans" panose="00000500000000000000" pitchFamily="50" charset="0"/>
            </a:endParaRPr>
          </a:p>
          <a:p>
            <a:r>
              <a:rPr lang="uk-UA" sz="14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2.Розробка Порядку, що регламентує порядок розгляду повідомлень від викривачів у ВМР.</a:t>
            </a:r>
          </a:p>
        </p:txBody>
      </p:sp>
    </p:spTree>
    <p:extLst>
      <p:ext uri="{BB962C8B-B14F-4D97-AF65-F5344CB8AC3E}">
        <p14:creationId xmlns:p14="http://schemas.microsoft.com/office/powerpoint/2010/main" val="71785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876" y="412581"/>
            <a:ext cx="7140597" cy="457676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Vinnytsia Sans"/>
              </a:rPr>
              <a:t>Заходи, проведені Відділом за 2021 рік</a:t>
            </a:r>
            <a:endParaRPr lang="ru-RU" dirty="0">
              <a:latin typeface="Vinnytsia 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4667" y="1160341"/>
            <a:ext cx="820437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/>
              <a:t>В</a:t>
            </a:r>
            <a:r>
              <a:rPr lang="uk-UA" sz="1600" dirty="0" smtClean="0"/>
              <a:t>иявлено </a:t>
            </a:r>
            <a:r>
              <a:rPr lang="uk-UA" sz="1600" dirty="0"/>
              <a:t>3 факти неподання чи несвоєчасного подання декларації особи, уповноваженої на виконання функцій держави або місцевого самоврядування не </a:t>
            </a:r>
            <a:r>
              <a:rPr lang="uk-UA" sz="1600" dirty="0" smtClean="0"/>
              <a:t>встановлено;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/>
              <a:t>З метою виявлення причин, що призводять чи можуть призвести до вчинення корупційних або пов’язаних з корупцією правопорушень, відділом  погоджувались </a:t>
            </a:r>
            <a:r>
              <a:rPr lang="uk-UA" sz="1600" dirty="0" err="1"/>
              <a:t>проєкти</a:t>
            </a:r>
            <a:r>
              <a:rPr lang="uk-UA" sz="1600" dirty="0"/>
              <a:t> рішень міської ради та виконавчого </a:t>
            </a:r>
            <a:r>
              <a:rPr lang="uk-UA" sz="1600" dirty="0" smtClean="0"/>
              <a:t>комітету</a:t>
            </a:r>
            <a:r>
              <a:rPr lang="uk-UA" sz="1600" dirty="0"/>
              <a:t>;</a:t>
            </a:r>
            <a:endParaRPr lang="uk-U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/>
              <a:t>Забезпечено згідно п. 4 ст.53 Закону України «Про запобігання корупції» умови для повідомлень викривачами про порушення вимог антикорупційного законодавства посадовими особами, зокрема через телефонні лінії, засоби електронного </a:t>
            </a:r>
            <a:r>
              <a:rPr lang="uk-UA" sz="1600" dirty="0" smtClean="0"/>
              <a:t>зв’язку; </a:t>
            </a:r>
            <a:endParaRPr lang="uk-U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dirty="0" smtClean="0"/>
              <a:t>В рамках компетенції проводилась реалізація контрольних та наглядових повноважень, щодо запобігання та врегулювання конфлікту </a:t>
            </a:r>
            <a:r>
              <a:rPr lang="uk-UA" sz="1600" dirty="0" smtClean="0"/>
              <a:t>інтересів</a:t>
            </a:r>
            <a:r>
              <a:rPr lang="ru-RU" sz="1600" dirty="0"/>
              <a:t>;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За </a:t>
            </a:r>
            <a:r>
              <a:rPr lang="uk-UA" sz="1600" dirty="0" smtClean="0"/>
              <a:t>дорученням міського голови проводились перевірки структурних підрозділів міської ради, комунальних підприємств</a:t>
            </a:r>
            <a:r>
              <a:rPr lang="ru-RU" sz="1600" dirty="0" smtClean="0"/>
              <a:t> </a:t>
            </a:r>
            <a:r>
              <a:rPr lang="ru-RU" sz="1600" dirty="0"/>
              <a:t>з </a:t>
            </a:r>
            <a:r>
              <a:rPr lang="uk-UA" sz="1600" dirty="0" smtClean="0"/>
              <a:t>метою</a:t>
            </a:r>
            <a:r>
              <a:rPr lang="ru-RU" sz="1600" dirty="0" smtClean="0"/>
              <a:t> </a:t>
            </a:r>
            <a:r>
              <a:rPr lang="uk-UA" sz="1600" dirty="0" smtClean="0"/>
              <a:t>вивчення</a:t>
            </a:r>
            <a:r>
              <a:rPr lang="ru-RU" sz="1600" dirty="0" smtClean="0"/>
              <a:t> </a:t>
            </a:r>
            <a:r>
              <a:rPr lang="ru-RU" sz="1600" dirty="0"/>
              <a:t>стану </a:t>
            </a:r>
            <a:r>
              <a:rPr lang="uk-UA" sz="1600" dirty="0" smtClean="0"/>
              <a:t>додержання посадовими </a:t>
            </a:r>
            <a:r>
              <a:rPr lang="ru-RU" sz="1600" dirty="0" smtClean="0"/>
              <a:t>особами </a:t>
            </a:r>
            <a:r>
              <a:rPr lang="uk-UA" sz="1600" dirty="0" smtClean="0"/>
              <a:t>місцевого</a:t>
            </a:r>
            <a:r>
              <a:rPr lang="ru-RU" sz="1600" dirty="0" smtClean="0"/>
              <a:t> </a:t>
            </a:r>
            <a:r>
              <a:rPr lang="uk-UA" sz="1600" dirty="0" smtClean="0"/>
              <a:t>самоврядування та прирівняними до них особами вимог Закону України «Про запобігання корупції</a:t>
            </a:r>
            <a:r>
              <a:rPr lang="ru-RU" sz="1600" smtClean="0"/>
              <a:t>».</a:t>
            </a:r>
            <a:endParaRPr lang="ru-RU" sz="1600" dirty="0" smtClean="0"/>
          </a:p>
          <a:p>
            <a:endParaRPr lang="uk-UA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77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8402" y="-81981"/>
            <a:ext cx="5934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Vinnytsia Sans" panose="00000500000000000000" pitchFamily="50" charset="0"/>
              </a:rPr>
              <a:t>ПРІОРИТЕТНІ НАПРЯМКИ РОБОТИ НА 2022 РІК</a:t>
            </a:r>
            <a:endParaRPr lang="uk-UA" sz="2800" b="1" dirty="0">
              <a:latin typeface="Vinnytsia Sans" panose="00000500000000000000" pitchFamily="50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137753"/>
              </p:ext>
            </p:extLst>
          </p:nvPr>
        </p:nvGraphicFramePr>
        <p:xfrm>
          <a:off x="2368402" y="872126"/>
          <a:ext cx="5857550" cy="388615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565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10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9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1733">
                <a:tc>
                  <a:txBody>
                    <a:bodyPr/>
                    <a:lstStyle/>
                    <a:p>
                      <a:pPr algn="ctr"/>
                      <a:endParaRPr lang="uk-UA" sz="1200" dirty="0">
                        <a:latin typeface="Vinnytsia Sans" panose="00000500000000000000" pitchFamily="50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Vinnytsia Sans" panose="00000500000000000000" pitchFamily="50" charset="0"/>
                        </a:rPr>
                        <a:t>Стратегічна ціль </a:t>
                      </a:r>
                      <a:r>
                        <a:rPr lang="uk-UA" sz="1200" kern="1200" dirty="0" smtClean="0">
                          <a:latin typeface="Vinnytsia Sans" panose="00000500000000000000" pitchFamily="50" charset="0"/>
                        </a:rPr>
                        <a:t>на </a:t>
                      </a:r>
                      <a:endParaRPr lang="en-US" sz="1200" kern="1200" dirty="0" smtClean="0">
                        <a:latin typeface="Vinnytsia Sans" panose="00000500000000000000" pitchFamily="50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kern="1200" dirty="0" smtClean="0">
                          <a:latin typeface="Vinnytsia Sans" panose="00000500000000000000" pitchFamily="50" charset="0"/>
                        </a:rPr>
                        <a:t>2022 рік</a:t>
                      </a:r>
                      <a:endParaRPr lang="uk-UA" sz="1200" dirty="0">
                        <a:latin typeface="Vinnytsia Sans" panose="00000500000000000000" pitchFamily="50" charset="0"/>
                      </a:endParaRPr>
                    </a:p>
                    <a:p>
                      <a:pPr algn="ctr"/>
                      <a:endParaRPr lang="uk-UA" sz="1200" dirty="0">
                        <a:latin typeface="Vinnytsia Sans" panose="00000500000000000000" pitchFamily="50" charset="0"/>
                      </a:endParaRPr>
                    </a:p>
                    <a:p>
                      <a:pPr algn="ctr"/>
                      <a:endParaRPr lang="uk-UA" sz="1200" dirty="0">
                        <a:solidFill>
                          <a:schemeClr val="bg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latin typeface="Vinnytsia Sans" panose="00000500000000000000" pitchFamily="50" charset="0"/>
                        </a:rPr>
                        <a:t>Конкретні </a:t>
                      </a:r>
                      <a:r>
                        <a:rPr lang="uk-UA" sz="1200" dirty="0">
                          <a:latin typeface="Vinnytsia Sans" panose="00000500000000000000" pitchFamily="50" charset="0"/>
                        </a:rPr>
                        <a:t>завдання по досягненню стратегічних цілей  </a:t>
                      </a:r>
                      <a:endParaRPr lang="ru-RU" sz="1200" dirty="0"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latin typeface="Vinnytsia Sans" panose="00000500000000000000" pitchFamily="50" charset="0"/>
                        </a:rPr>
                        <a:t>Заплановані заходи</a:t>
                      </a:r>
                      <a:endParaRPr lang="ru-RU" sz="1200" b="1" dirty="0"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5807">
                <a:tc rowSpan="2"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Виконання вимог Закону України «Про запобігання корупції»</a:t>
                      </a:r>
                      <a:endParaRPr lang="uk-UA" sz="1400" dirty="0">
                        <a:solidFill>
                          <a:schemeClr val="tx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Кампанія е-декларування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2022</a:t>
                      </a:r>
                      <a:endParaRPr lang="uk-UA" sz="1000" dirty="0">
                        <a:solidFill>
                          <a:schemeClr val="bg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anose="05000000000000000000" pitchFamily="2" charset="2"/>
                        <a:buChar char="Ø"/>
                      </a:pPr>
                      <a:r>
                        <a:rPr lang="uk-UA" sz="80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проведення навчання з працівниками ВОМР,</a:t>
                      </a:r>
                      <a:r>
                        <a:rPr lang="uk-UA" sz="800" baseline="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 підготовка інформаційні буклети;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Ø"/>
                      </a:pPr>
                      <a:endParaRPr lang="uk-UA" sz="800" baseline="0" dirty="0" smtClean="0">
                        <a:solidFill>
                          <a:schemeClr val="tx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Ø"/>
                      </a:pPr>
                      <a:r>
                        <a:rPr lang="uk-UA" sz="800" baseline="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перевірка фактів подання е-декларацій працівників; 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Ø"/>
                      </a:pPr>
                      <a:endParaRPr lang="uk-UA" sz="800" baseline="0" dirty="0" smtClean="0">
                        <a:solidFill>
                          <a:schemeClr val="tx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Ø"/>
                      </a:pPr>
                      <a:r>
                        <a:rPr lang="uk-UA" sz="800" baseline="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надання методологічних рекомендацій та консультацій в частині дотримання антикорупційного законодавства;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Ø"/>
                      </a:pPr>
                      <a:endParaRPr lang="uk-UA" sz="800" baseline="0" dirty="0" smtClean="0">
                        <a:solidFill>
                          <a:schemeClr val="tx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Ø"/>
                      </a:pPr>
                      <a:r>
                        <a:rPr lang="uk-UA" sz="800" baseline="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проведення підготовки до кампанії е-декларування 2023.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348377"/>
                  </a:ext>
                </a:extLst>
              </a:tr>
              <a:tr h="728618">
                <a:tc vMerge="1"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chemeClr val="bg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Співпраця із викривачами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 корупції</a:t>
                      </a:r>
                      <a:endParaRPr lang="uk-UA" sz="1000" dirty="0">
                        <a:solidFill>
                          <a:schemeClr val="tx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800" baseline="0" dirty="0" smtClean="0">
                          <a:solidFill>
                            <a:schemeClr val="tx1"/>
                          </a:solidFill>
                          <a:latin typeface="Vinnytsia Sans" panose="00000500000000000000" pitchFamily="50" charset="0"/>
                          <a:cs typeface="Times New Roman" pitchFamily="18" charset="0"/>
                        </a:rPr>
                        <a:t>Опрацювання інформації, отриманої через внутрішні та зовнішні канали; неупереджений розгляд повідомлень; інформаційне забезпечення.</a:t>
                      </a:r>
                      <a:endParaRPr lang="uk-UA" sz="800" dirty="0">
                        <a:solidFill>
                          <a:schemeClr val="tx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12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94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іальне оформлення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3660</TotalTime>
  <Words>372</Words>
  <Application>Microsoft Office PowerPoint</Application>
  <PresentationFormat>Екран (16:9)</PresentationFormat>
  <Paragraphs>49</Paragraphs>
  <Slides>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Vinnytsia Sans</vt:lpstr>
      <vt:lpstr>Vinnytsia Serif</vt:lpstr>
      <vt:lpstr>Wingdings</vt:lpstr>
      <vt:lpstr>Тема Office</vt:lpstr>
      <vt:lpstr>Спеціальне оформлення</vt:lpstr>
      <vt:lpstr>Презентація PowerPoint</vt:lpstr>
      <vt:lpstr>Презентація PowerPoint</vt:lpstr>
      <vt:lpstr>Заходи, проведені Відділом за 2021 рік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Мірчук Сергій Валерійович</dc:creator>
  <cp:lastModifiedBy>Шиш Аліна  Олександрівна</cp:lastModifiedBy>
  <cp:revision>110</cp:revision>
  <cp:lastPrinted>2021-12-23T06:11:58Z</cp:lastPrinted>
  <dcterms:created xsi:type="dcterms:W3CDTF">2020-06-23T09:28:56Z</dcterms:created>
  <dcterms:modified xsi:type="dcterms:W3CDTF">2022-01-24T10:13:50Z</dcterms:modified>
</cp:coreProperties>
</file>