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charts/chart8.xml" ContentType="application/vnd.openxmlformats-officedocument.drawingml.chart+xml"/>
  <Override PartName="/ppt/commentAuthors.xml" ContentType="application/vnd.openxmlformats-officedocument.presentationml.commentAuthors+xml"/>
  <Override PartName="/ppt/charts/chart9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4" r:id="rId2"/>
  </p:sldMasterIdLst>
  <p:notesMasterIdLst>
    <p:notesMasterId r:id="rId17"/>
  </p:notesMasterIdLst>
  <p:sldIdLst>
    <p:sldId id="256" r:id="rId3"/>
    <p:sldId id="257" r:id="rId4"/>
    <p:sldId id="258" r:id="rId5"/>
    <p:sldId id="260" r:id="rId6"/>
    <p:sldId id="272" r:id="rId7"/>
    <p:sldId id="284" r:id="rId8"/>
    <p:sldId id="280" r:id="rId9"/>
    <p:sldId id="281" r:id="rId10"/>
    <p:sldId id="282" r:id="rId11"/>
    <p:sldId id="283" r:id="rId12"/>
    <p:sldId id="263" r:id="rId13"/>
    <p:sldId id="265" r:id="rId14"/>
    <p:sldId id="268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адіна Тетяна Михайлівна" initials="АТМ" lastIdx="2" clrIdx="0">
    <p:extLst>
      <p:ext uri="{19B8F6BF-5375-455C-9EA6-DF929625EA0E}">
        <p15:presenceInfo xmlns:p15="http://schemas.microsoft.com/office/powerpoint/2012/main" userId="S-1-5-21-3441917141-1351904306-3824956341-37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75" autoAdjust="0"/>
  </p:normalViewPr>
  <p:slideViewPr>
    <p:cSldViewPr>
      <p:cViewPr varScale="1">
        <p:scale>
          <a:sx n="107" d="100"/>
          <a:sy n="107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649935651200997"/>
          <c:y val="3.5555363401497411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765737548019581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130382556882059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9416802822112469E-2"/>
                  <c:y val="-9.418002244599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1990288540824711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9059334895511098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091560131470152E-3"/>
                  <c:y val="-7.385201032176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6929279244292423E-3"/>
                  <c:y val="-8.254140555374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4238005155390364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72102</c:v>
                </c:pt>
                <c:pt idx="1">
                  <c:v>1890</c:v>
                </c:pt>
                <c:pt idx="2">
                  <c:v>56454</c:v>
                </c:pt>
                <c:pt idx="3">
                  <c:v>13758</c:v>
                </c:pt>
                <c:pt idx="4">
                  <c:v>957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70452250634828E-3"/>
                  <c:y val="-6.832003224070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5458675683041921E-4"/>
                  <c:y val="-7.385201032176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7586895458027363E-3"/>
                  <c:y val="-8.0532280466347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4848517323050635E-3"/>
                  <c:y val="-8.4660933441522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743556517319118E-3"/>
                  <c:y val="-8.8073126285620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73994</c:v>
                </c:pt>
                <c:pt idx="1">
                  <c:v>1890</c:v>
                </c:pt>
                <c:pt idx="2">
                  <c:v>57679</c:v>
                </c:pt>
                <c:pt idx="3">
                  <c:v>14425</c:v>
                </c:pt>
                <c:pt idx="4">
                  <c:v>1018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732484001285993E-2"/>
                  <c:y val="-6.832003224070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1099169905408741E-3"/>
                  <c:y val="-7.1732225084802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117169380393329E-2"/>
                  <c:y val="-8.3513413425546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0170541522918293E-3"/>
                  <c:y val="-8.2254461212459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9040042748445847E-2"/>
                  <c:y val="-8.4517589945470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75537</c:v>
                </c:pt>
                <c:pt idx="1">
                  <c:v>1890</c:v>
                </c:pt>
                <c:pt idx="2">
                  <c:v>59106</c:v>
                </c:pt>
                <c:pt idx="3">
                  <c:v>14541</c:v>
                </c:pt>
                <c:pt idx="4">
                  <c:v>1108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290272565585143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243160789410813E-3"/>
                  <c:y val="-7.1903362292837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243160789410813E-3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047111776174329E-2"/>
                  <c:y val="-8.1708366241860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925531381468808E-2"/>
                  <c:y val="-8.4976700891534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78551</c:v>
                </c:pt>
                <c:pt idx="1">
                  <c:v>1890</c:v>
                </c:pt>
                <c:pt idx="2">
                  <c:v>61556</c:v>
                </c:pt>
                <c:pt idx="3">
                  <c:v>15105</c:v>
                </c:pt>
                <c:pt idx="4">
                  <c:v>1185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411852960290434E-2"/>
                  <c:y val="-7.5171696942511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5607901973526917E-2"/>
                  <c:y val="-8.4976700891534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411852960290549E-2"/>
                  <c:y val="-6.8635027643162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6533433354995955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8094223552348772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81340</c:v>
                </c:pt>
                <c:pt idx="1">
                  <c:v>1394</c:v>
                </c:pt>
                <c:pt idx="2">
                  <c:v>62941</c:v>
                </c:pt>
                <c:pt idx="3">
                  <c:v>17005</c:v>
                </c:pt>
                <c:pt idx="4">
                  <c:v>1245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77088"/>
        <c:axId val="101679264"/>
        <c:axId val="0"/>
      </c:bar3DChart>
      <c:catAx>
        <c:axId val="1016770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79264"/>
        <c:crosses val="autoZero"/>
        <c:auto val="1"/>
        <c:lblAlgn val="ctr"/>
        <c:lblOffset val="100"/>
        <c:noMultiLvlLbl val="0"/>
      </c:catAx>
      <c:valAx>
        <c:axId val="10167926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01677088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3062330586670311"/>
          <c:y val="0.89612022942165148"/>
          <c:w val="0.62111326371799402"/>
          <c:h val="0.10387977057834855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902440043534987"/>
          <c:y val="0.13204179004265226"/>
          <c:w val="0.66097559956465013"/>
          <c:h val="0.867958209957347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0629833770778653"/>
                  <c:y val="3.9400234355511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526169072615923"/>
                  <c:y val="2.2744226110518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4896132484787825"/>
                  <c:y val="2.709707091368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38335312773403329"/>
                  <c:y val="3.14802684261633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48958267716535431"/>
                  <c:y val="3.2510456991070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0397310819938451E-2"/>
                  <c:y val="3.00068783207094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upArrow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53</c:v>
                </c:pt>
                <c:pt idx="1">
                  <c:v>67</c:v>
                </c:pt>
                <c:pt idx="2">
                  <c:v>77</c:v>
                </c:pt>
                <c:pt idx="3">
                  <c:v>144</c:v>
                </c:pt>
                <c:pt idx="4">
                  <c:v>197</c:v>
                </c:pt>
                <c:pt idx="5">
                  <c:v>17</c:v>
                </c:pt>
              </c:numCache>
            </c:numRef>
          </c:val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5898174539112232E-2"/>
                  <c:y val="-3.6311324885470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0580545131170286E-2"/>
                  <c:y val="-4.4092323075213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745896473646488E-2"/>
                  <c:y val="-3.8904990948718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9945286315286504E-2"/>
                  <c:y val="-4.5219915178506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306686670999191E-2"/>
                  <c:y val="-4.4092323075213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0580545131170286E-2"/>
                  <c:y val="-4.4092323075213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Аркуш1!$D$2:$D$7</c:f>
              <c:numCache>
                <c:formatCode>General</c:formatCode>
                <c:ptCount val="6"/>
                <c:pt idx="0">
                  <c:v>48</c:v>
                </c:pt>
                <c:pt idx="1">
                  <c:v>80</c:v>
                </c:pt>
                <c:pt idx="2">
                  <c:v>60</c:v>
                </c:pt>
                <c:pt idx="3">
                  <c:v>140</c:v>
                </c:pt>
                <c:pt idx="4">
                  <c:v>188</c:v>
                </c:pt>
                <c:pt idx="5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677632"/>
        <c:axId val="101665664"/>
      </c:barChart>
      <c:catAx>
        <c:axId val="101677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01665664"/>
        <c:crosses val="autoZero"/>
        <c:auto val="0"/>
        <c:lblAlgn val="ctr"/>
        <c:lblOffset val="100"/>
        <c:noMultiLvlLbl val="0"/>
      </c:catAx>
      <c:valAx>
        <c:axId val="101665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16776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>
      <a:noFill/>
    </a:ln>
    <a:effectLst/>
    <a:scene3d>
      <a:camera prst="orthographicFront"/>
      <a:lightRig rig="threePt" dir="t"/>
    </a:scene3d>
    <a:sp3d>
      <a:bevelB prst="relaxedInset"/>
    </a:sp3d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accent1">
            <a:lumMod val="60000"/>
            <a:lumOff val="40000"/>
          </a:schemeClr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9373156909954615"/>
          <c:y val="4.5555236708754365E-3"/>
          <c:w val="0.60164816577545099"/>
          <c:h val="0.8754453162182600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8.9776589449244798E-2"/>
                  <c:y val="6.7147200939849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1987466245245803E-3"/>
                  <c:y val="6.7147200939848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3069001403478779E-4"/>
                  <c:y val="8.9529601253132435E-3"/>
                </c:manualLayout>
              </c:layout>
              <c:tx>
                <c:rich>
                  <a:bodyPr/>
                  <a:lstStyle/>
                  <a:p>
                    <a:fld id="{32003EF7-3A12-44C9-9BFC-21E11E6FD74B}" type="VALUE">
                      <a:rPr lang="en-US" b="1"/>
                      <a:pPr/>
                      <a:t>[ЗНАЧЕННЯ]</a:t>
                    </a:fld>
                    <a:endParaRPr lang="uk-U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35668686385273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35934329292210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0004296574756934E-2"/>
                  <c:y val="4.4764800626566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5993733122623565E-3"/>
                  <c:y val="1.119120015664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Інші 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  <c:pt idx="6">
                  <c:v>УПФ (районні)</c:v>
                </c:pt>
                <c:pt idx="7">
                  <c:v>Всього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</c:v>
                </c:pt>
                <c:pt idx="1">
                  <c:v>46</c:v>
                </c:pt>
                <c:pt idx="2">
                  <c:v>11</c:v>
                </c:pt>
                <c:pt idx="3">
                  <c:v>4</c:v>
                </c:pt>
                <c:pt idx="4">
                  <c:v>20</c:v>
                </c:pt>
                <c:pt idx="5">
                  <c:v>4</c:v>
                </c:pt>
                <c:pt idx="7">
                  <c:v>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305333421003769E-3"/>
                  <c:y val="-6.7147200939849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1645712834628218E-2"/>
                  <c:y val="-4.47648006265670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6168906402689953E-2"/>
                  <c:y val="-2.23824003132831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403356543150468E-2"/>
                  <c:y val="-4.4764800626566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6139499239313542E-3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4987869828522455E-2"/>
                  <c:y val="-4.4764800626566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5.7589972996197704E-2"/>
                  <c:y val="6.71472009398492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Інші 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  <c:pt idx="6">
                  <c:v>УПФ (районні)</c:v>
                </c:pt>
                <c:pt idx="7">
                  <c:v>Всього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19</c:v>
                </c:pt>
                <c:pt idx="1">
                  <c:v>29</c:v>
                </c:pt>
                <c:pt idx="2">
                  <c:v>4</c:v>
                </c:pt>
                <c:pt idx="3">
                  <c:v>2</c:v>
                </c:pt>
                <c:pt idx="4">
                  <c:v>20</c:v>
                </c:pt>
                <c:pt idx="5">
                  <c:v>3</c:v>
                </c:pt>
                <c:pt idx="7">
                  <c:v>77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6.8388092932984632E-2"/>
                  <c:y val="-1.79059202506264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9984332806558903E-2"/>
                  <c:y val="-1.790592025062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1189346308460055E-2"/>
                  <c:y val="-6.7147200939849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8794986498098852E-2"/>
                  <c:y val="-6.7147200939849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2394359810361206E-2"/>
                  <c:y val="-2.01441602819547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5993733122623564E-2"/>
                  <c:y val="-1.5667680219298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996866561311782E-2"/>
                  <c:y val="-6.71472009398493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14037555917823177"/>
                  <c:y val="-6.7147200939849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Інші 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  <c:pt idx="6">
                  <c:v>УПФ (районні)</c:v>
                </c:pt>
                <c:pt idx="7">
                  <c:v>Всього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9</c:v>
                </c:pt>
                <c:pt idx="1">
                  <c:v>29</c:v>
                </c:pt>
                <c:pt idx="2">
                  <c:v>2</c:v>
                </c:pt>
                <c:pt idx="3">
                  <c:v>1</c:v>
                </c:pt>
                <c:pt idx="4">
                  <c:v>16</c:v>
                </c:pt>
                <c:pt idx="5">
                  <c:v>0</c:v>
                </c:pt>
                <c:pt idx="6">
                  <c:v>3</c:v>
                </c:pt>
                <c:pt idx="7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66208"/>
        <c:axId val="101667296"/>
        <c:axId val="0"/>
      </c:bar3DChart>
      <c:catAx>
        <c:axId val="1016662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67296"/>
        <c:crosses val="autoZero"/>
        <c:auto val="1"/>
        <c:lblAlgn val="ctr"/>
        <c:lblOffset val="100"/>
        <c:noMultiLvlLbl val="0"/>
      </c:catAx>
      <c:valAx>
        <c:axId val="1016672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01666208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1600" b="1" i="1" baseline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7.9890783110266678E-2"/>
          <c:y val="0.89326643991708998"/>
          <c:w val="0.85646351085707029"/>
          <c:h val="0.10673356008291005"/>
        </c:manualLayout>
      </c:layout>
      <c:overlay val="0"/>
      <c:txPr>
        <a:bodyPr/>
        <a:lstStyle/>
        <a:p>
          <a:pPr>
            <a:defRPr sz="1600" b="1" i="1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7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4735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3.9505896332795179E-2"/>
                  <c:y val="5.079329528502238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5116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79808"/>
        <c:axId val="101666752"/>
        <c:axId val="50669168"/>
      </c:bar3DChart>
      <c:catAx>
        <c:axId val="1016798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1666752"/>
        <c:crosses val="autoZero"/>
        <c:auto val="1"/>
        <c:lblAlgn val="ctr"/>
        <c:lblOffset val="100"/>
        <c:noMultiLvlLbl val="0"/>
      </c:catAx>
      <c:valAx>
        <c:axId val="101666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79808"/>
        <c:crosses val="autoZero"/>
        <c:crossBetween val="between"/>
      </c:valAx>
      <c:serAx>
        <c:axId val="50669168"/>
        <c:scaling>
          <c:orientation val="minMax"/>
        </c:scaling>
        <c:delete val="1"/>
        <c:axPos val="b"/>
        <c:majorTickMark val="out"/>
        <c:minorTickMark val="none"/>
        <c:tickLblPos val="none"/>
        <c:crossAx val="101666752"/>
        <c:crosses val="autoZero"/>
      </c:serAx>
    </c:plotArea>
    <c:legend>
      <c:legendPos val="r"/>
      <c:legendEntry>
        <c:idx val="0"/>
        <c:delete val="1"/>
      </c:legendEntry>
      <c:legendEntry>
        <c:idx val="1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25184905222140302"/>
          <c:y val="0.82764955025936571"/>
          <c:w val="0.52332481001396702"/>
          <c:h val="0.14272088306565756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893654334732673E-2"/>
          <c:w val="0.98230183615762723"/>
          <c:h val="0.755428827343159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6.3491619106278027E-2"/>
                  <c:y val="1.4814711124798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до 30 діб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499</c:v>
                </c:pt>
                <c:pt idx="1">
                  <c:v>1118</c:v>
                </c:pt>
                <c:pt idx="2">
                  <c:v>3049</c:v>
                </c:pt>
                <c:pt idx="3">
                  <c:v>69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3.809497146376678E-2"/>
                  <c:y val="-4.93823704159944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8412009614730858E-2"/>
                  <c:y val="-2.263332497856237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до 30 діб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869</c:v>
                </c:pt>
                <c:pt idx="1">
                  <c:v>891</c:v>
                </c:pt>
                <c:pt idx="2">
                  <c:v>3259</c:v>
                </c:pt>
                <c:pt idx="3">
                  <c:v>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73280"/>
        <c:axId val="101667840"/>
        <c:axId val="165249248"/>
      </c:bar3DChart>
      <c:catAx>
        <c:axId val="101673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67840"/>
        <c:crosses val="autoZero"/>
        <c:auto val="1"/>
        <c:lblAlgn val="ctr"/>
        <c:lblOffset val="100"/>
        <c:noMultiLvlLbl val="0"/>
      </c:catAx>
      <c:valAx>
        <c:axId val="101667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73280"/>
        <c:crosses val="autoZero"/>
        <c:crossBetween val="between"/>
      </c:valAx>
      <c:serAx>
        <c:axId val="165249248"/>
        <c:scaling>
          <c:orientation val="minMax"/>
        </c:scaling>
        <c:delete val="1"/>
        <c:axPos val="b"/>
        <c:majorTickMark val="out"/>
        <c:minorTickMark val="none"/>
        <c:tickLblPos val="none"/>
        <c:crossAx val="101667840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90"/>
    </c:view3D>
    <c:floor>
      <c:thickness val="0"/>
      <c:spPr>
        <a:noFill/>
        <a:ln w="6350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3889891863866982E-2"/>
          <c:y val="0.24112327627553581"/>
          <c:w val="0.93611010813613305"/>
          <c:h val="0.432043458585902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2.6909047142910049E-3"/>
                  <c:y val="3.08063751648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6495898603858831E-2"/>
                  <c:y val="6.0057962928718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9394882050142578E-2"/>
                  <c:y val="1.7209637851610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1616857386216349E-2"/>
                  <c:y val="1.623454285084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2305669740399212E-2"/>
                  <c:y val="6.0115080143973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5273858460171198E-2"/>
                  <c:y val="1.202301602879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До відома</c:v>
                </c:pt>
                <c:pt idx="1">
                  <c:v>За належн.</c:v>
                </c:pt>
                <c:pt idx="2">
                  <c:v>Відмовлено </c:v>
                </c:pt>
                <c:pt idx="3">
                  <c:v>Роз"снено</c:v>
                </c:pt>
                <c:pt idx="4">
                  <c:v>Позитивно</c:v>
                </c:pt>
                <c:pt idx="5">
                  <c:v>Всього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2">
                  <c:v>33</c:v>
                </c:pt>
                <c:pt idx="3">
                  <c:v>535</c:v>
                </c:pt>
                <c:pt idx="4">
                  <c:v>4167</c:v>
                </c:pt>
                <c:pt idx="5">
                  <c:v>4735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2.0576417435099803E-2"/>
                  <c:y val="1.0844066215577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6455393845128319E-2"/>
                  <c:y val="2.404603205758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3820501425767398E-2"/>
                  <c:y val="1.202301602879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До відома</c:v>
                </c:pt>
                <c:pt idx="1">
                  <c:v>За належн.</c:v>
                </c:pt>
                <c:pt idx="2">
                  <c:v>Відмовлено </c:v>
                </c:pt>
                <c:pt idx="3">
                  <c:v>Роз"снено</c:v>
                </c:pt>
                <c:pt idx="4">
                  <c:v>Позитивно</c:v>
                </c:pt>
                <c:pt idx="5">
                  <c:v>Всього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29</c:v>
                </c:pt>
                <c:pt idx="1">
                  <c:v>62</c:v>
                </c:pt>
                <c:pt idx="2">
                  <c:v>55</c:v>
                </c:pt>
                <c:pt idx="3">
                  <c:v>579</c:v>
                </c:pt>
                <c:pt idx="4">
                  <c:v>4391</c:v>
                </c:pt>
                <c:pt idx="5">
                  <c:v>5116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680352"/>
        <c:axId val="101671104"/>
        <c:axId val="0"/>
      </c:bar3DChart>
      <c:catAx>
        <c:axId val="101680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71104"/>
        <c:crosses val="autoZero"/>
        <c:auto val="1"/>
        <c:lblAlgn val="ctr"/>
        <c:lblOffset val="100"/>
        <c:noMultiLvlLbl val="0"/>
      </c:catAx>
      <c:valAx>
        <c:axId val="1016711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80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160"/>
      <c:rAngAx val="0"/>
      <c:perspective val="1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4.9481787142752594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3914500952885577E-3"/>
                  <c:y val="2.0618921603820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3053891447958773E-3"/>
                  <c:y val="1.44166826670228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6673724287045028E-3"/>
                  <c:y val="2.4243294459424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0001559655764744E-3"/>
                  <c:y val="4.6922505405337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175418543238786E-2"/>
                  <c:y val="1.4986684920986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672</c:v>
                </c:pt>
                <c:pt idx="1">
                  <c:v>384</c:v>
                </c:pt>
                <c:pt idx="2">
                  <c:v>131</c:v>
                </c:pt>
                <c:pt idx="3">
                  <c:v>59</c:v>
                </c:pt>
                <c:pt idx="4">
                  <c:v>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0524653243656687E-2"/>
                  <c:y val="1.1126230288256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0350035893447735E-2"/>
                  <c:y val="6.58858492849927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6958051669472621E-2"/>
                  <c:y val="2.1586289225221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0350035893447735E-2"/>
                  <c:y val="1.714047199659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0350035893447735E-2"/>
                  <c:y val="3.1148435999966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684</c:v>
                </c:pt>
                <c:pt idx="1">
                  <c:v>472</c:v>
                </c:pt>
                <c:pt idx="2">
                  <c:v>132</c:v>
                </c:pt>
                <c:pt idx="3">
                  <c:v>46</c:v>
                </c:pt>
                <c:pt idx="4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68928"/>
        <c:axId val="101669472"/>
        <c:axId val="165256112"/>
      </c:bar3DChart>
      <c:catAx>
        <c:axId val="101668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69472"/>
        <c:crosses val="autoZero"/>
        <c:auto val="1"/>
        <c:lblAlgn val="ctr"/>
        <c:lblOffset val="100"/>
        <c:noMultiLvlLbl val="0"/>
      </c:catAx>
      <c:valAx>
        <c:axId val="10166947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101668928"/>
        <c:crosses val="autoZero"/>
        <c:crossBetween val="between"/>
      </c:valAx>
      <c:serAx>
        <c:axId val="165256112"/>
        <c:scaling>
          <c:orientation val="minMax"/>
        </c:scaling>
        <c:delete val="1"/>
        <c:axPos val="b"/>
        <c:majorTickMark val="out"/>
        <c:minorTickMark val="none"/>
        <c:tickLblPos val="none"/>
        <c:crossAx val="101669472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40786066505432E-2"/>
          <c:y val="0.25994236639332813"/>
          <c:w val="0.98170395597070415"/>
          <c:h val="0.616371762597882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684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78176"/>
        <c:axId val="101670016"/>
        <c:axId val="165259232"/>
      </c:bar3DChart>
      <c:catAx>
        <c:axId val="1016781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01670016"/>
        <c:crosses val="autoZero"/>
        <c:auto val="1"/>
        <c:lblAlgn val="ctr"/>
        <c:lblOffset val="100"/>
        <c:noMultiLvlLbl val="0"/>
      </c:catAx>
      <c:valAx>
        <c:axId val="1016700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78176"/>
        <c:crosses val="autoZero"/>
        <c:crossBetween val="between"/>
      </c:valAx>
      <c:serAx>
        <c:axId val="165259232"/>
        <c:scaling>
          <c:orientation val="minMax"/>
        </c:scaling>
        <c:delete val="1"/>
        <c:axPos val="b"/>
        <c:majorTickMark val="out"/>
        <c:minorTickMark val="none"/>
        <c:tickLblPos val="none"/>
        <c:crossAx val="101670016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"/>
          <c:y val="0.86142756368180751"/>
          <c:w val="0.99799701742541425"/>
          <c:h val="7.7649527439712568E-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5362456600173212E-2"/>
          <c:y val="0.12837743255728082"/>
          <c:w val="0.92620596722742032"/>
          <c:h val="0.588836211120132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8400801328335013E-2"/>
                  <c:y val="4.80477117561022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5334001106945844E-2"/>
                  <c:y val="4.80477117561022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4534401771113351E-2"/>
                  <c:y val="-9.6095423512204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33600442778225E-3"/>
                  <c:y val="4.80477117561022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15 діб</c:v>
                </c:pt>
                <c:pt idx="1">
                  <c:v>до 20 діб</c:v>
                </c:pt>
                <c:pt idx="2">
                  <c:v>до 30 діб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474</c:v>
                </c:pt>
                <c:pt idx="1">
                  <c:v>34</c:v>
                </c:pt>
                <c:pt idx="2">
                  <c:v>175</c:v>
                </c:pt>
                <c:pt idx="3">
                  <c:v>684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219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534401771113292E-2"/>
                  <c:y val="-9.6095423512204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400801328335013E-2"/>
                  <c:y val="-9.6095423512204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1336004427783378E-3"/>
                  <c:y val="9.60954235122036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3734802435280854E-2"/>
                  <c:y val="-4.80477117561022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15 діб</c:v>
                </c:pt>
                <c:pt idx="1">
                  <c:v>до 20 діб</c:v>
                </c:pt>
                <c:pt idx="2">
                  <c:v>до 30 діб</c:v>
                </c:pt>
                <c:pt idx="3">
                  <c:v>Всього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501</c:v>
                </c:pt>
                <c:pt idx="1">
                  <c:v>64</c:v>
                </c:pt>
                <c:pt idx="2">
                  <c:v>107</c:v>
                </c:pt>
                <c:pt idx="3">
                  <c:v>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73824"/>
        <c:axId val="101671648"/>
        <c:axId val="165246752"/>
      </c:bar3DChart>
      <c:catAx>
        <c:axId val="10167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</c:spPr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1671648"/>
        <c:crosses val="autoZero"/>
        <c:auto val="1"/>
        <c:lblAlgn val="ctr"/>
        <c:lblOffset val="100"/>
        <c:noMultiLvlLbl val="0"/>
      </c:catAx>
      <c:valAx>
        <c:axId val="101671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73824"/>
        <c:crosses val="autoZero"/>
        <c:crossBetween val="between"/>
      </c:valAx>
      <c:serAx>
        <c:axId val="165246752"/>
        <c:scaling>
          <c:orientation val="minMax"/>
        </c:scaling>
        <c:delete val="1"/>
        <c:axPos val="b"/>
        <c:majorTickMark val="out"/>
        <c:minorTickMark val="none"/>
        <c:tickLblPos val="none"/>
        <c:crossAx val="101671648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7T11:21:49.604" idx="1">
    <p:pos x="5465" y="2750"/>
    <p:text/>
    <p:extLst>
      <p:ext uri="{C676402C-5697-4E1C-873F-D02D1690AC5C}">
        <p15:threadingInfo xmlns:p15="http://schemas.microsoft.com/office/powerpoint/2012/main" timeZoneBias="-120"/>
      </p:ext>
    </p:extLst>
  </p:cm>
  <p:cm authorId="1" dt="2019-12-17T11:21:56.446" idx="2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0.01961</cdr:x>
      <cdr:y>0</cdr:y>
    </cdr:from>
    <cdr:to>
      <cdr:x>0.62745</cdr:x>
      <cdr:y>0.67764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428" y="0"/>
          <a:ext cx="2276006" cy="15475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1.Кількість      запитів 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F8476-A3E3-49CF-8F56-4F199565246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181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3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32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04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89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9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93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97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08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19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9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98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26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53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425346" y="6286522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07ABEA76-F2DB-4332-A8BC-D79642203CAD}" type="slidenum">
              <a:rPr lang="uk-UA" sz="105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/>
              <a:t>‹№›</a:t>
            </a:fld>
            <a:endParaRPr lang="uk-UA" sz="105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2454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41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91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20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03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4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04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94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1216-0D6C-401F-9743-EB563245CF85}" type="datetimeFigureOut">
              <a:rPr lang="ru-RU" smtClean="0"/>
              <a:pPr/>
              <a:t>08.01.2020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6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29997" cy="6097879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Про роботу Архівного відділу 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міської ради у 2019 році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архіву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- 514,3 м2</a:t>
            </a:r>
            <a:b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архівосховищ  відділу    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371,4 м2.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протяжність стелажного покриття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2052,4пог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v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38883" y="5302886"/>
            <a:ext cx="2558658" cy="131096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</p:pic>
      <p:pic>
        <p:nvPicPr>
          <p:cNvPr id="6" name="Рисунок 5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Юридичні особи </a:t>
            </a:r>
            <a:r>
              <a:rPr lang="uk-UA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списку №1 , що </a:t>
            </a:r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уклали номенклатуру справ на </a:t>
            </a:r>
            <a:r>
              <a:rPr lang="uk-UA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uk-UA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uk-UA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схвалено ЕК </a:t>
            </a:r>
            <a:r>
              <a:rPr lang="uk-UA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відділу, погоджено і схвалено ЕПК </a:t>
            </a:r>
            <a:r>
              <a:rPr lang="uk-UA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ДАВО)</a:t>
            </a:r>
            <a:endParaRPr lang="uk-UA" sz="1600" dirty="0"/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37055307"/>
              </p:ext>
            </p:extLst>
          </p:nvPr>
        </p:nvGraphicFramePr>
        <p:xfrm>
          <a:off x="35496" y="620691"/>
          <a:ext cx="4464496" cy="446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29"/>
                <a:gridCol w="1913935"/>
                <a:gridCol w="1008112"/>
                <a:gridCol w="1080120"/>
              </a:tblGrid>
              <a:tr h="424051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405075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архітектури та містобудування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28.03.2019</a:t>
                      </a:r>
                      <a:endParaRPr lang="uk-UA" sz="1000" dirty="0"/>
                    </a:p>
                  </a:txBody>
                  <a:tcPr/>
                </a:tc>
              </a:tr>
              <a:tr h="47660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самоврядного контролю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04.03.2019</a:t>
                      </a:r>
                    </a:p>
                  </a:txBody>
                  <a:tcPr/>
                </a:tc>
              </a:tr>
              <a:tr h="405075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охорони здоров’я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04.03.2019</a:t>
                      </a:r>
                    </a:p>
                  </a:txBody>
                  <a:tcPr/>
                </a:tc>
              </a:tr>
              <a:tr h="423982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інформаційних технологій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28.03.2019</a:t>
                      </a:r>
                      <a:endParaRPr lang="uk-UA" sz="1000" dirty="0"/>
                    </a:p>
                  </a:txBody>
                  <a:tcPr/>
                </a:tc>
              </a:tr>
              <a:tr h="47660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кадрової політики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28.03.2019</a:t>
                      </a:r>
                      <a:endParaRPr lang="uk-UA" dirty="0"/>
                    </a:p>
                  </a:txBody>
                  <a:tcPr/>
                </a:tc>
              </a:tr>
              <a:tr h="47660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міського господарства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18.01.2019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28.03.2019</a:t>
                      </a:r>
                      <a:endParaRPr lang="uk-UA" dirty="0"/>
                    </a:p>
                  </a:txBody>
                  <a:tcPr/>
                </a:tc>
              </a:tr>
              <a:tr h="42405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Відділ по розвитку ОСББ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ЕК АВ №1</a:t>
                      </a:r>
                    </a:p>
                    <a:p>
                      <a:pPr algn="ctr"/>
                      <a:r>
                        <a:rPr lang="uk-UA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18.01.2019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ЕПК ДАВО №5</a:t>
                      </a:r>
                    </a:p>
                    <a:p>
                      <a:r>
                        <a:rPr lang="uk-UA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28.03.2019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660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капітального будівництва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  <a:tr h="47660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енергетики, транспорту та зв’язку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Місце для вмісту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71243504"/>
              </p:ext>
            </p:extLst>
          </p:nvPr>
        </p:nvGraphicFramePr>
        <p:xfrm>
          <a:off x="4499991" y="620691"/>
          <a:ext cx="4536506" cy="4465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696"/>
                <a:gridCol w="2071577"/>
                <a:gridCol w="954106"/>
                <a:gridCol w="1134127"/>
              </a:tblGrid>
              <a:tr h="387141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15262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Комітет по фізичній культурі і спорту</a:t>
                      </a:r>
                      <a:endParaRPr lang="uk-U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     07.05.2019 </a:t>
                      </a:r>
                      <a:endParaRPr lang="uk-UA" dirty="0"/>
                    </a:p>
                  </a:txBody>
                  <a:tcPr/>
                </a:tc>
              </a:tr>
              <a:tr h="415262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комунального майна</a:t>
                      </a:r>
                      <a:endParaRPr lang="uk-U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31.05.2019 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 №15  10.10.2019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фінансів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№7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31.05.2019 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№15</a:t>
                      </a:r>
                      <a:r>
                        <a:rPr lang="uk-UA" sz="1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10.10.2019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Відділ ведення ДРВ </a:t>
                      </a:r>
                      <a:endParaRPr lang="uk-UA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Вінниці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30.08.2019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Департамент культури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№5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19.04.2019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30.08.2019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Служба у справах дітей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№5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19.04.2019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30.08.2019</a:t>
                      </a:r>
                      <a:r>
                        <a:rPr lang="uk-UA" sz="1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uk-UA" dirty="0"/>
                    </a:p>
                  </a:txBody>
                  <a:tcPr/>
                </a:tc>
              </a:tr>
              <a:tr h="451010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Вінницький міський центр зайнятості Вінницької області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«НВК: загальноосвітня школа І-ІІІ ступенів 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№6» ВМР</a:t>
                      </a:r>
                      <a:endParaRPr lang="uk-UA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«Фізико-математична гімназія №17 ВМР»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  <a:tr h="3856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МКП «АБС»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ЕК АВ </a:t>
                      </a: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22.02.2019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№7 07.05.2019 </a:t>
                      </a:r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9" name="Округлений прямокутник 8"/>
          <p:cNvSpPr/>
          <p:nvPr/>
        </p:nvSpPr>
        <p:spPr>
          <a:xfrm>
            <a:off x="-18038" y="5099443"/>
            <a:ext cx="9144000" cy="14896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Замінити примітку.</a:t>
            </a:r>
            <a:endParaRPr lang="uk-UA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747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 громадян </a:t>
            </a:r>
            <a:r>
              <a:rPr lang="uk-UA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2019 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86321519"/>
              </p:ext>
            </p:extLst>
          </p:nvPr>
        </p:nvGraphicFramePr>
        <p:xfrm>
          <a:off x="1071538" y="928670"/>
          <a:ext cx="385765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1987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09832688"/>
              </p:ext>
            </p:extLst>
          </p:nvPr>
        </p:nvGraphicFramePr>
        <p:xfrm>
          <a:off x="5000628" y="928670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3503" y="928670"/>
            <a:ext cx="3214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Звернення громадян за термінами розгляду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32260975"/>
              </p:ext>
            </p:extLst>
          </p:nvPr>
        </p:nvGraphicFramePr>
        <p:xfrm>
          <a:off x="322958" y="3785940"/>
          <a:ext cx="432048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43503" y="3785940"/>
            <a:ext cx="3604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термінами: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2019 році надійшло на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381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звернення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більше,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ніж у минулому році.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термін до 15 діб виконано –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5019 (98%).</a:t>
            </a:r>
          </a:p>
          <a:p>
            <a:pPr algn="just"/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результатами розгляду:</a:t>
            </a:r>
          </a:p>
          <a:p>
            <a:pPr algn="just"/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– 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4391 (86,5%)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Роз'яснено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579 (11%)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(довідки про відсутність  фондів в архівному відділі).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3.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Відмовлено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 (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(відсутність затребуваних документів у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фонді).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3921777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71321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2019році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40487926"/>
              </p:ext>
            </p:extLst>
          </p:nvPr>
        </p:nvGraphicFramePr>
        <p:xfrm>
          <a:off x="971600" y="3284984"/>
          <a:ext cx="3744416" cy="299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16184000"/>
              </p:ext>
            </p:extLst>
          </p:nvPr>
        </p:nvGraphicFramePr>
        <p:xfrm>
          <a:off x="971600" y="857231"/>
          <a:ext cx="3744416" cy="228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04457904"/>
              </p:ext>
            </p:extLst>
          </p:nvPr>
        </p:nvGraphicFramePr>
        <p:xfrm>
          <a:off x="4860032" y="857232"/>
          <a:ext cx="4141124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25708" y="735300"/>
            <a:ext cx="27146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2. Результати за термінами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розгляду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70354" y="3429000"/>
            <a:ext cx="4320480" cy="33547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2019 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672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запити,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що на 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менше, ніж у 2018 році.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Опрацьовано: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15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501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(74,5%);</a:t>
            </a:r>
          </a:p>
          <a:p>
            <a:r>
              <a:rPr lang="uk-UA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20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64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(9,5%);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30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107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(16%).</a:t>
            </a:r>
          </a:p>
          <a:p>
            <a:pPr algn="just"/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384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(57%);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Роз'яснено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(19%);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Відмовлено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59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До відома 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98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(15%).</a:t>
            </a: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Загальна кількість звернень громадян та запитів юридичних осіб складає , опрацьованих у 2019 році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5788 </a:t>
            </a:r>
            <a:r>
              <a:rPr lang="uk-UA" sz="1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 2018 р.- 5419).</a:t>
            </a: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848872" cy="9087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 №1 – «Вінницька міська рада та її виконавчий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комітет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2007 р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27781"/>
              </p:ext>
            </p:extLst>
          </p:nvPr>
        </p:nvGraphicFramePr>
        <p:xfrm>
          <a:off x="539552" y="910828"/>
          <a:ext cx="5688632" cy="275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565"/>
                <a:gridCol w="2979067"/>
              </a:tblGrid>
              <a:tr h="1041684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 №1 – «Вінницька</a:t>
                      </a: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міська  рада та її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виконавчий</a:t>
                      </a: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комітет» 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2007р.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75687">
                <a:tc gridSpan="2"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Сканування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 здійснюється на  книжковому  сканері  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CSUR</a:t>
                      </a:r>
                      <a:r>
                        <a:rPr lang="uk-UA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Скановані документи</a:t>
                      </a:r>
                      <a:r>
                        <a:rPr lang="uk-UA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форматуються та формуються</a:t>
                      </a:r>
                      <a:r>
                        <a:rPr lang="uk-UA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справи </a:t>
                      </a:r>
                      <a:r>
                        <a:rPr lang="uk-UA" sz="14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 описами справ постійного зберігання.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63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Скановано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справ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 </a:t>
                      </a:r>
                      <a:r>
                        <a:rPr lang="ru-RU" sz="1400" b="0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(№5162-№5285)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298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аркушів фА4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32700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322499" y="4005064"/>
            <a:ext cx="8712968" cy="18546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/>
              <a:t>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внутрішньому порталі міської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 розміщено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скановані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Замостянської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районної ради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її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виконавчого комітету за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1993-2010р.;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Староміської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районної ради та її виконавчого комітету за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1995-2010р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285750" indent="-285750" algn="just">
              <a:buFontTx/>
              <a:buChar char="-"/>
            </a:pP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Ленінської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районної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 та її виконавчого комітету за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1994-2010р.;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Вінницької міської ради та її виконавчого комітету за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1995-2006р.,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також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123 справи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№5162 по №</a:t>
            </a:r>
            <a:r>
              <a:rPr lang="ru-RU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5285</a:t>
            </a: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2007 рік.</a:t>
            </a:r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 довідник </a:t>
            </a:r>
            <a:r>
              <a:rPr lang="uk-UA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«Довідковий апарат фондів»,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 у 2019 році поповнився на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фондів.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9742" y="2817425"/>
            <a:ext cx="4482498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50" b="1" spc="38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03932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Результат пошуку зображень за запитом &quot;фото архівосховищ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21088"/>
            <a:ext cx="4006529" cy="25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фото привітань з днем працівників архівних установ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270" y="932342"/>
            <a:ext cx="4427290" cy="321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C:\Documents and Settings\egorova\Local Settings\Temporary Internet Files\Content.Word\фото 0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237" y="3628404"/>
            <a:ext cx="4634787" cy="3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5" name="Рисунок 14" descr="D:\other\foto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546" y="3895801"/>
            <a:ext cx="5209542" cy="8128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"/>
            <a:ext cx="7286677" cy="100637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8599" y="1006377"/>
            <a:ext cx="5225489" cy="77099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8601" y="1777285"/>
            <a:ext cx="5225487" cy="10802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138601" y="2833351"/>
            <a:ext cx="5225487" cy="10624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Здійснення експертизи цінності документів, що утворилися в діяльності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суб’єктів господарювання, що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діють (діяли, були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зареєстровані) на території міста.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286777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01.01.2020 року в архівному відділі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зареєстровано 1245 фондів, що налічують</a:t>
            </a:r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66556"/>
              </p:ext>
            </p:extLst>
          </p:nvPr>
        </p:nvGraphicFramePr>
        <p:xfrm>
          <a:off x="179512" y="1067892"/>
          <a:ext cx="7926858" cy="5583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529"/>
                <a:gridCol w="786110"/>
                <a:gridCol w="936066"/>
                <a:gridCol w="826230"/>
                <a:gridCol w="826230"/>
                <a:gridCol w="1210477"/>
                <a:gridCol w="1008112"/>
                <a:gridCol w="936104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2015р.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Передано </a:t>
                      </a:r>
                    </a:p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 ДАВО </a:t>
                      </a:r>
                    </a:p>
                    <a:p>
                      <a:pPr algn="l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2019р.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Прийнято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2019 р. 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справ на 01.01.2020р.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7699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1018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1185</a:t>
                      </a:r>
                    </a:p>
                    <a:p>
                      <a:pPr algn="ctr"/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1245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7596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13758</a:t>
                      </a:r>
                    </a:p>
                    <a:p>
                      <a:pPr algn="ctr"/>
                      <a:endParaRPr lang="uk-UA" sz="15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14425</a:t>
                      </a:r>
                    </a:p>
                    <a:p>
                      <a:pPr algn="ctr"/>
                      <a:endParaRPr lang="uk-UA" sz="15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14541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15105</a:t>
                      </a:r>
                    </a:p>
                    <a:p>
                      <a:pPr algn="ctr"/>
                      <a:endParaRPr lang="uk-UA" sz="15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відмовлено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17005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56454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57679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59106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61556</a:t>
                      </a:r>
                    </a:p>
                    <a:p>
                      <a:pPr algn="ctr"/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1385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62941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33549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Знищено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496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72102</a:t>
                      </a:r>
                    </a:p>
                    <a:p>
                      <a:pPr algn="ctr"/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73994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75537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78551</a:t>
                      </a:r>
                    </a:p>
                    <a:p>
                      <a:pPr algn="ctr"/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3285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81340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4624"/>
            <a:ext cx="7286677" cy="9554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62581005"/>
              </p:ext>
            </p:extLst>
          </p:nvPr>
        </p:nvGraphicFramePr>
        <p:xfrm>
          <a:off x="467544" y="928669"/>
          <a:ext cx="8136904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4814441"/>
            <a:ext cx="8143900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з 1245 фондів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1034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(83%)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фонди періоду Незалежності України,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(утворилися починаючи з 1992р. та ліквідувалися станом на 01.01.2020року.),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44 фондів списку №1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990 фонд списку №3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комплектування архівного відділу;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211 фондів - до періоду незалежності</a:t>
            </a:r>
          </a:p>
          <a:p>
            <a:pPr>
              <a:buFontTx/>
              <a:buChar char="-"/>
            </a:pP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0095" cy="98072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Результати роботи експертної комісії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Архівного відділу у  2019р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dirty="0"/>
          </a:p>
        </p:txBody>
      </p:sp>
      <p:graphicFrame>
        <p:nvGraphicFramePr>
          <p:cNvPr id="7" name="Діаграма 6"/>
          <p:cNvGraphicFramePr/>
          <p:nvPr>
            <p:extLst>
              <p:ext uri="{D42A27DB-BD31-4B8C-83A1-F6EECF244321}">
                <p14:modId xmlns:p14="http://schemas.microsoft.com/office/powerpoint/2010/main" val="3748071414"/>
              </p:ext>
            </p:extLst>
          </p:nvPr>
        </p:nvGraphicFramePr>
        <p:xfrm>
          <a:off x="539552" y="908720"/>
          <a:ext cx="813690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871" y="52212"/>
            <a:ext cx="857224" cy="9286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4802867"/>
            <a:ext cx="81369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 питань роботи ЕК до Архівного відділу звернулося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 суб'єктів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господарювання, що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9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менше,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ніж у попередньому році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Проведено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засідань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комісії, розглянуто та схвалено результати НТО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 140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суб'єктів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господарювання,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 –ми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надано консультації та роз'яснення. Збільшилася кількість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діючих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суб'єктів господарювання, які здійснили НТО документів на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140 суб'єктів - 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припинили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діяльність і передали документи на зберігання до Архівного відділу в кількості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1385 справ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кадрових питань та 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660 справ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 зберігання.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6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Юридичні особи за формою власності,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що припинили діяльність 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2019 році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/>
          </p:nvPr>
        </p:nvGraphicFramePr>
        <p:xfrm>
          <a:off x="467544" y="928670"/>
          <a:ext cx="3528392" cy="567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39952" y="2072908"/>
            <a:ext cx="486003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Припинили діяльність 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суб'єктів господарювання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менше ніж у минулому році)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передали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 архівного відділу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2045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одиниць зберігання, з яких:</a:t>
            </a: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- УПФ України в Ленінському,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Замостянському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Староміському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р-нах м. Вінниці (1991-2011р.–</a:t>
            </a:r>
          </a:p>
          <a:p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628 справ); 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Державна інспекція сільського господарства у Вінницькій області (1944-2016р.–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512 справ);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ТОВ «Терція» (2004-2019р. -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133 справи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Інші фонди   -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772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справи.</a:t>
            </a:r>
          </a:p>
          <a:p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uk-UA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750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5462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1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науково-технічного опрацювання документів   у виконавчих органах</a:t>
            </a:r>
            <a:br>
              <a:rPr lang="uk-UA" sz="1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1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міської ради (список №1 – джерел формування  НАФ України) за 2019 рік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500793"/>
              </p:ext>
            </p:extLst>
          </p:nvPr>
        </p:nvGraphicFramePr>
        <p:xfrm>
          <a:off x="-1" y="854623"/>
          <a:ext cx="9144000" cy="5951968"/>
        </p:xfrm>
        <a:graphic>
          <a:graphicData uri="http://schemas.openxmlformats.org/drawingml/2006/table">
            <a:tbl>
              <a:tblPr/>
              <a:tblGrid>
                <a:gridCol w="304800"/>
                <a:gridCol w="3230879"/>
                <a:gridCol w="914399"/>
                <a:gridCol w="1778107"/>
                <a:gridCol w="1944216"/>
                <a:gridCol w="971599"/>
              </a:tblGrid>
              <a:tr h="576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Виконавчі органи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Здійснено НТО за </a:t>
                      </a:r>
                      <a:r>
                        <a:rPr lang="uk-UA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роки</a:t>
                      </a:r>
                      <a:r>
                        <a:rPr lang="uk-UA" sz="1200" dirty="0">
                          <a:latin typeface="Times New Roman"/>
                        </a:rPr>
                        <a:t> 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</a:t>
                      </a:r>
                      <a:r>
                        <a:rPr lang="ru-RU" sz="12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Архівного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відділу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Протокол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ЕПК </a:t>
                      </a:r>
                      <a:r>
                        <a:rPr lang="uk-UA" sz="12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ДАВО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Примітка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25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рада та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її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виконавчий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№15 від 09.11.2017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№17 від 01.12.2017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по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2017р.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адміністративних послуг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№16 від 29.11.2018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№11 від </a:t>
                      </a: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21.06.2019</a:t>
                      </a:r>
                      <a:endParaRPr lang="uk-UA" sz="10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uk-UA" sz="10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комунального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майна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19.04.2019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 від 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 по фізичній культурі та спорту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19.04.2019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охорони здоров’я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№14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29.11.2019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міського господарства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2013-2016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22.10.2018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13.11.2018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комунального </a:t>
                      </a:r>
                      <a:r>
                        <a:rPr lang="uk-UA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 благоустрою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2013-2016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22.10.2018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комунальних ресурсів (ліквідація)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25.10.2019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164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житлового господарства                                   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2012-2015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№8 від 24.06.2016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№9 від 19.08.2016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164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кадрової політики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2013-2015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№14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28.09.2018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164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 ведення </a:t>
                      </a:r>
                      <a:r>
                        <a:rPr lang="uk-UA" sz="1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</a:t>
                      </a:r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реєстру виборців м. Вінниці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2012-2015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правової політики та якості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2011-2014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 АВ №11 від 31.07.2015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ЕПК ДАВО №8 від 02.09.2015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самоврядного контролю                                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№13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28.10.2016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по 2018р.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інформаційних технологій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2006-2014</a:t>
                      </a:r>
                      <a:endParaRPr lang="ru-RU" sz="10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№15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22.10.2018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Служба у справах дітей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1996-2014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№13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28.10.2016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економіки і інвестицій  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1998-2013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12.04.2016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№7 від 31.05.2016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 культури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2007-2013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24.02.2017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по 2018р.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капітального будівництва 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2002-2013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19.02.2016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ДАВО №4 від 25.03.2016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по 2018р.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 у справах молоді та туризму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noProof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2001-2013</a:t>
                      </a:r>
                      <a:endParaRPr lang="uk-UA" sz="1000" b="1" noProof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№12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30.08.2018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освіти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2001-2012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27.04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.2017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у справах ЗМІ та зв.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 громадськістю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2007-2012</a:t>
                      </a:r>
                      <a:endParaRPr lang="ru-RU" sz="10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 АВ №12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30.08.2018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16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енергетики,</a:t>
                      </a:r>
                      <a:r>
                        <a:rPr lang="uk-UA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транспорту та зв'язку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2007-2012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19.02.2016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ДАВО №12 від 21.11.2016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6144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фінансів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2004-2011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№7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27.07.2015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№6 від 19.06.2015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по 2017р.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144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соціальної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політики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(2015р.)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2015-</a:t>
                      </a:r>
                      <a:endParaRPr lang="ru-RU" sz="10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НТО по2018р.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708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Відділ по розвитку ОСББ ( 2016р.)</a:t>
                      </a:r>
                      <a:endParaRPr lang="uk-UA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FF0000"/>
                          </a:solidFill>
                        </a:rPr>
                        <a:t>2016-</a:t>
                      </a:r>
                      <a:endParaRPr lang="uk-UA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-</a:t>
                      </a:r>
                      <a:endParaRPr lang="uk-UA" sz="1000" dirty="0"/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dirty="0" smtClean="0"/>
                        <a:t>-</a:t>
                      </a:r>
                      <a:endParaRPr lang="uk-UA" sz="1000" dirty="0"/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000" dirty="0"/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802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архітектури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містобудування (2016р.)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FF0000"/>
                          </a:solidFill>
                        </a:rPr>
                        <a:t>2016-</a:t>
                      </a:r>
                      <a:endParaRPr lang="uk-UA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708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земельних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ресурсів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2016р.)</a:t>
                      </a:r>
                      <a:endParaRPr lang="ru-RU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FF0000"/>
                          </a:solidFill>
                        </a:rPr>
                        <a:t>2017--</a:t>
                      </a:r>
                      <a:endParaRPr lang="uk-UA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1556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арх.-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будівельного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контролю   (2016р.)</a:t>
                      </a:r>
                      <a:endParaRPr lang="ru-RU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00" b="1" dirty="0" smtClean="0">
                          <a:solidFill>
                            <a:srgbClr val="FF0000"/>
                          </a:solidFill>
                        </a:rPr>
                        <a:t>2016-</a:t>
                      </a:r>
                      <a:endParaRPr lang="uk-UA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965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маркетингу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міста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туризму ( 2019р.)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noProof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2019-</a:t>
                      </a:r>
                      <a:endParaRPr lang="uk-UA" sz="1000" b="1" noProof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01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25260" cy="64291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</a:t>
            </a: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ауково-технічного опрацювання документів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установ міста  списку №1 – джерел </a:t>
            </a:r>
            <a:r>
              <a:rPr lang="uk-UA" sz="20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 НАФ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575810"/>
              </p:ext>
            </p:extLst>
          </p:nvPr>
        </p:nvGraphicFramePr>
        <p:xfrm>
          <a:off x="17417" y="642919"/>
          <a:ext cx="9107843" cy="5972565"/>
        </p:xfrm>
        <a:graphic>
          <a:graphicData uri="http://schemas.openxmlformats.org/drawingml/2006/table">
            <a:tbl>
              <a:tblPr/>
              <a:tblGrid>
                <a:gridCol w="344603"/>
                <a:gridCol w="3108232"/>
                <a:gridCol w="795129"/>
                <a:gridCol w="1879396"/>
                <a:gridCol w="2023965"/>
                <a:gridCol w="956518"/>
              </a:tblGrid>
              <a:tr h="6395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Установи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та організації міста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Здійснено НТО документів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за роки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Погоджено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ЕК АВ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 ВМР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Погоджено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ЕПК ДАВО</a:t>
                      </a:r>
                      <a:endParaRPr lang="ru-RU" sz="120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Примітка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1976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державної казначейської служби України у  м. Вінниці Вінницької області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№13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25.10.2019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86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26.04.2019 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№13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 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93628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«Архітектурно-будівельний сервіс»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№8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05.06.2018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№9 від 22.06.2018 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574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 для сім'ї, дітей та молоді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№12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30.08.2018 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574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 ім. Ліля Ратушної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№5 від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19.04.2019 </a:t>
                      </a:r>
                      <a:endParaRPr lang="uk-UA" sz="1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30.08.2019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375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загально-освітня школа І-ІІІ ступенів – гімназія №2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ВМР»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№3 від 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04.03.2019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212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транспортний коледж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2011-2015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ЕПК ДАВО №11 від 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21.06.2019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9622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КП «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Комбінат комунальних </a:t>
                      </a:r>
                      <a:r>
                        <a:rPr lang="uk-UA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підприємств»ВМР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2006-2014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№12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10.10.2016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№12 від 21.11.2016 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7586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Інформаційно-телевізійне агентство  «Віта»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1993-2014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№2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02.02.2017</a:t>
                      </a: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93812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Редакція газети «Вінницька газета»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18.01.2019 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586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№11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10.10.2019</a:t>
                      </a:r>
                      <a:r>
                        <a:rPr lang="uk-UA" sz="1000" b="1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272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«НВК: загальноосвітня школа І-ІІІ ступенів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№13 ВМР»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№2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02.02.2017</a:t>
                      </a:r>
                      <a:endParaRPr lang="uk-UA" sz="1000" b="1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 від 24.02.2017 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272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Вінницьке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відділення Вінницької ОДПІ ГУ ДФС у Вінницькій області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№10 від 06.10.2006 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7707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«Зоря»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ВМР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№3  від 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04.03.2019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272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міська організація профспілки працівників освіти і науки України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№2 від 25.03.2005 </a:t>
                      </a: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964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загально-освітня школа І-ІІІ ступенів – гімназія №6 ВМР» (список №1 з 2018р.)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0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76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«Фізико-математична гімназія №17 ВМР» (список №1 з 2018р.)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9022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 «Міський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методичний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кабінет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(список №1 з 2018р.)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76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центр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зайнятості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Вінницької області (2018р.)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376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Юридичні особи №1 , що здійснили НТО документів у 2019 році</a:t>
            </a:r>
            <a:b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(схвалено ЕК відділу, погоджено і схвалено ЕПК ДАВО)</a:t>
            </a:r>
            <a:endParaRPr lang="uk-UA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436433"/>
              </p:ext>
            </p:extLst>
          </p:nvPr>
        </p:nvGraphicFramePr>
        <p:xfrm>
          <a:off x="0" y="642266"/>
          <a:ext cx="9144001" cy="4469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612"/>
                <a:gridCol w="3687768"/>
                <a:gridCol w="974324"/>
                <a:gridCol w="1879504"/>
                <a:gridCol w="1951793"/>
              </a:tblGrid>
              <a:tr h="580101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52085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адміністративних послуг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№16 від 29.11.2018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№11 від </a:t>
                      </a:r>
                      <a:r>
                        <a:rPr lang="uk-UA" sz="1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21.06.2019</a:t>
                      </a:r>
                      <a:endParaRPr lang="uk-UA" sz="10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23055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lang="uk-UA" sz="10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комунального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майна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19.04.2019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 від 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</a:p>
                  </a:txBody>
                  <a:tcPr marL="41189" marR="41189" marT="0" marB="0"/>
                </a:tc>
              </a:tr>
              <a:tr h="22775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 по фізичній культурі та спорту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2013-2017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</a:t>
                      </a:r>
                      <a:r>
                        <a:rPr lang="ru-RU" sz="1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19.04.2019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22775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охорони здоров’я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№14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29.11.2019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</a:p>
                  </a:txBody>
                  <a:tcPr marL="41189" marR="41189" marT="0" marB="0"/>
                </a:tc>
              </a:tr>
              <a:tr h="23007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комунальних ресурсів (ліквідація)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25.10.2019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ЕПК ДАВО</a:t>
                      </a:r>
                      <a:endParaRPr lang="uk-UA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547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державної казначейської служби України у  м. Вінниці Вінницької області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25.10.2019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25053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26.04.2019 </a:t>
                      </a: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№13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 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455518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 ім. Ліля Ратушної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19.04.2019 </a:t>
                      </a:r>
                      <a:endParaRPr lang="uk-UA" sz="1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№13 від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30.08.2019 </a:t>
                      </a:r>
                    </a:p>
                  </a:txBody>
                  <a:tcPr marL="41189" marR="41189" marT="0" marB="0"/>
                </a:tc>
              </a:tr>
              <a:tr h="311557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КЗ «Навчально-виховний комплекс: загальноосвітня школа І-ІІІ ступенів – гімназія №2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ВМР»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№3 від 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04.03.2019</a:t>
                      </a:r>
                    </a:p>
                  </a:txBody>
                  <a:tcPr marL="41189" marR="41189" marT="0" marB="0"/>
                </a:tc>
              </a:tr>
              <a:tr h="27739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транспортний коледж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2011-2015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lang="uk-UA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ЕПК ДАВО №11 від </a:t>
                      </a:r>
                      <a:r>
                        <a:rPr lang="uk-UA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21.06.2019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25053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 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Редакція газети «Вінницька газета»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18.01.2019 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27739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2007-2011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№11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30.08.2019</a:t>
                      </a:r>
                      <a:endParaRPr lang="uk-UA" sz="1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№15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</a:t>
                      </a:r>
                      <a:r>
                        <a:rPr lang="uk-UA" sz="1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10.10.2019</a:t>
                      </a:r>
                      <a:r>
                        <a:rPr lang="uk-UA" sz="1000" b="1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1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</a:tr>
              <a:tr h="580101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«Зоря»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№16 від</a:t>
                      </a:r>
                      <a:r>
                        <a:rPr lang="uk-UA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29.11.2018 </a:t>
                      </a:r>
                      <a:endParaRPr kumimoji="0" lang="uk-UA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ЕПК ДАВО №3  від 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04.03.2019</a:t>
                      </a:r>
                      <a:r>
                        <a:rPr kumimoji="0" lang="uk-UA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1189" marR="41189" marT="0" marB="0"/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0" y="5301208"/>
            <a:ext cx="9144000" cy="842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№1 налічує </a:t>
            </a:r>
            <a:r>
              <a:rPr lang="uk-UA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 установ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підприємств і організацій міста, що утворюють документи НАФ та передають їх на зберігання до архівного відділу.  </a:t>
            </a:r>
            <a:r>
              <a:rPr lang="uk-UA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29%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них у 2019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здійснили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НТО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12658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CD3443-4F72-4076-A3F4-1D354DB2FF96}"/>
</file>

<file path=customXml/itemProps2.xml><?xml version="1.0" encoding="utf-8"?>
<ds:datastoreItem xmlns:ds="http://schemas.openxmlformats.org/officeDocument/2006/customXml" ds:itemID="{8CEF7E9B-AB49-4A82-A386-89E42A0A055A}"/>
</file>

<file path=customXml/itemProps3.xml><?xml version="1.0" encoding="utf-8"?>
<ds:datastoreItem xmlns:ds="http://schemas.openxmlformats.org/officeDocument/2006/customXml" ds:itemID="{E0167146-9E0A-4D15-96FD-9DD133ABB0E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4398</TotalTime>
  <Words>2306</Words>
  <Application>Microsoft Office PowerPoint</Application>
  <PresentationFormat>Екран (4:3)</PresentationFormat>
  <Paragraphs>582</Paragraphs>
  <Slides>14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7_Тема1</vt:lpstr>
      <vt:lpstr>   Про роботу Архівного відділу          міської ради у 2019 році  загальна площа архіву                 - 514,3 м2  площа архівосховищ  відділу                  - 371,4 м2.  - протяжність стелажного покриття              - 2052,4пог. м.  </vt:lpstr>
      <vt:lpstr>        Основні напрямки діяльності відділу</vt:lpstr>
      <vt:lpstr>          Станом на 01.01.2020 року в архівному відділі               зареєстровано 1245 фондів, що налічують: </vt:lpstr>
      <vt:lpstr>Динаміка зростання кількості фондів і  одиниць зберігання  в Архівному відділі</vt:lpstr>
      <vt:lpstr>             Результати роботи експертної комісії                          Архівного відділу у  2019р. </vt:lpstr>
      <vt:lpstr>                 Юридичні особи за формою власності,                   що припинили діяльність  у 2019 році</vt:lpstr>
      <vt:lpstr>Стан науково-технічного опрацювання документів   у виконавчих органах  міської ради (список №1 – джерел формування  НАФ України) за 2019 рік</vt:lpstr>
      <vt:lpstr>                Стан науково-технічного опрацювання документів                      установ міста  списку №1 – джерел формування НАФ</vt:lpstr>
      <vt:lpstr>          Юридичні особи №1 , що здійснили НТО документів у 2019 році                  (схвалено ЕК відділу, погоджено і схвалено ЕПК ДАВО)</vt:lpstr>
      <vt:lpstr>                           Юридичні особи списку №1 , що уклали номенклатуру справ на 2019 рік                                    (схвалено ЕК відділу, погоджено і схвалено ЕПК ДАВО)</vt:lpstr>
      <vt:lpstr>Звернення громадян у 2019 році.</vt:lpstr>
      <vt:lpstr>Запити юридичних осіб    у 2019році</vt:lpstr>
      <vt:lpstr> Переведення в електронний вигляд документів фонду  №1 – «Вінницька міська рада та її виконавчий комітет»  за 2007 р. </vt:lpstr>
      <vt:lpstr>Презентація PowerPoint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Аладіна Тетяна Михайлівна</cp:lastModifiedBy>
  <cp:revision>347</cp:revision>
  <cp:lastPrinted>2019-12-20T12:15:01Z</cp:lastPrinted>
  <dcterms:created xsi:type="dcterms:W3CDTF">2015-01-21T10:16:45Z</dcterms:created>
  <dcterms:modified xsi:type="dcterms:W3CDTF">2020-01-08T13:50:15Z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