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9.xml" ContentType="application/vnd.openxmlformats-officedocument.drawingml.chart+xml"/>
  <Override PartName="/ppt/theme/theme1.xml" ContentType="application/vnd.openxmlformats-officedocument.theme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72" r:id="rId6"/>
    <p:sldId id="261" r:id="rId7"/>
    <p:sldId id="263" r:id="rId8"/>
    <p:sldId id="265" r:id="rId9"/>
    <p:sldId id="268" r:id="rId10"/>
    <p:sldId id="27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33" autoAdjust="0"/>
  </p:normalViewPr>
  <p:slideViewPr>
    <p:cSldViewPr>
      <p:cViewPr varScale="1">
        <p:scale>
          <a:sx n="112" d="100"/>
          <a:sy n="112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898572431809311"/>
          <c:y val="3.5555306699515662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765737548019581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130382556882059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416802822112469E-2"/>
                  <c:y val="-9.418002244599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1990288540824711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059334895511098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70125</c:v>
                </c:pt>
                <c:pt idx="1">
                  <c:v>3695</c:v>
                </c:pt>
                <c:pt idx="2">
                  <c:v>52737</c:v>
                </c:pt>
                <c:pt idx="3">
                  <c:v>13693</c:v>
                </c:pt>
                <c:pt idx="4">
                  <c:v>874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3444021000724812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321535119951589E-3"/>
                  <c:y val="-8.2541405553749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4238005155390364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72102</c:v>
                </c:pt>
                <c:pt idx="1">
                  <c:v>1890</c:v>
                </c:pt>
                <c:pt idx="2">
                  <c:v>56454</c:v>
                </c:pt>
                <c:pt idx="3">
                  <c:v>13758</c:v>
                </c:pt>
                <c:pt idx="4">
                  <c:v>957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9735681764207645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463072910349411E-4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1582443948633518E-2"/>
                  <c:y val="-7.7263945816673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9308614027595302E-2"/>
                  <c:y val="-9.77342720402205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5366717663378884E-2"/>
                  <c:y val="-8.8073126285620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73994</c:v>
                </c:pt>
                <c:pt idx="1">
                  <c:v>1890</c:v>
                </c:pt>
                <c:pt idx="2">
                  <c:v>57679</c:v>
                </c:pt>
                <c:pt idx="3">
                  <c:v>14425</c:v>
                </c:pt>
                <c:pt idx="4">
                  <c:v>1018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434606144679017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153047214937385E-2"/>
                  <c:y val="-8.8073898333175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6434606144679135E-2"/>
                  <c:y val="-9.331841737456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6401607772428836E-2"/>
                  <c:y val="-9.8596134460831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742136704484294E-2"/>
                  <c:y val="-8.4517589945470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75537</c:v>
                </c:pt>
                <c:pt idx="1">
                  <c:v>1890</c:v>
                </c:pt>
                <c:pt idx="2">
                  <c:v>59106</c:v>
                </c:pt>
                <c:pt idx="3">
                  <c:v>14541</c:v>
                </c:pt>
                <c:pt idx="4">
                  <c:v>1108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0544160"/>
        <c:axId val="1690542528"/>
        <c:axId val="0"/>
      </c:bar3DChart>
      <c:catAx>
        <c:axId val="16905441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90542528"/>
        <c:crosses val="autoZero"/>
        <c:auto val="1"/>
        <c:lblAlgn val="ctr"/>
        <c:lblOffset val="100"/>
        <c:noMultiLvlLbl val="0"/>
      </c:catAx>
      <c:valAx>
        <c:axId val="16905425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690544160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32964490882707159"/>
          <c:y val="0.92226686077437781"/>
          <c:w val="0.62448960818828503"/>
          <c:h val="7.773309338095323E-2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832469378827647"/>
          <c:y val="3.032906156170238E-2"/>
          <c:w val="0.64167530621172353"/>
          <c:h val="0.697990807659177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0629833770778653"/>
                  <c:y val="3.9400234355511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372801526326135"/>
                  <c:y val="2.961575697938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177780335862725"/>
                  <c:y val="2.8781253742369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33335312773403331"/>
                  <c:y val="2.23182272676773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57430489938757656"/>
                  <c:y val="3.2510456991070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9999974073463363E-2"/>
                  <c:y val="2.7716436990406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upArrow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  <c:pt idx="0">
                  <c:v>34</c:v>
                </c:pt>
                <c:pt idx="1">
                  <c:v>36</c:v>
                </c:pt>
                <c:pt idx="2">
                  <c:v>67</c:v>
                </c:pt>
                <c:pt idx="3">
                  <c:v>103</c:v>
                </c:pt>
                <c:pt idx="4">
                  <c:v>178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3611111111111215E-2"/>
                  <c:y val="-4.5810205792429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5000000000000001E-2"/>
                  <c:y val="-4.5810205792429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9166666666666667E-2"/>
                  <c:y val="-6.87153086886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2994531933508363E-2"/>
                  <c:y val="-1.6033572027350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10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leftArrow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41</c:v>
                </c:pt>
                <c:pt idx="1">
                  <c:v>58</c:v>
                </c:pt>
                <c:pt idx="2">
                  <c:v>90</c:v>
                </c:pt>
                <c:pt idx="3">
                  <c:v>148</c:v>
                </c:pt>
                <c:pt idx="4">
                  <c:v>189</c:v>
                </c:pt>
                <c:pt idx="5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0543072"/>
        <c:axId val="1690543616"/>
      </c:barChart>
      <c:catAx>
        <c:axId val="1690543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690543616"/>
        <c:crosses val="autoZero"/>
        <c:auto val="0"/>
        <c:lblAlgn val="ctr"/>
        <c:lblOffset val="100"/>
        <c:noMultiLvlLbl val="0"/>
      </c:catAx>
      <c:valAx>
        <c:axId val="1690543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90543072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030074365704295"/>
          <c:y val="0.45393080422521598"/>
          <c:w val="0.17287062554680663"/>
          <c:h val="0.116678954863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accent1">
            <a:lumMod val="60000"/>
            <a:lumOff val="40000"/>
          </a:schemeClr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9373156909954615"/>
          <c:y val="4.5555236708754365E-3"/>
          <c:w val="0.60164816577545099"/>
          <c:h val="0.8754453162182600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3.7308888755950134E-2"/>
                  <c:y val="-4.4764800626566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0700605915582153E-2"/>
                  <c:y val="-6.9385440971177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25454436686521E-2"/>
                  <c:y val="-6.7147200939849322E-3"/>
                </c:manualLayout>
              </c:layout>
              <c:tx>
                <c:rich>
                  <a:bodyPr/>
                  <a:lstStyle/>
                  <a:p>
                    <a:fld id="{32003EF7-3A12-44C9-9BFC-21E11E6FD74B}" type="VALUE">
                      <a:rPr lang="en-US" b="1"/>
                      <a:pPr/>
                      <a:t>[ЗНАЧЕННЯ]</a:t>
                    </a:fld>
                    <a:endParaRPr lang="uk-U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6.4442626033004824E-2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3917171596318234E-2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4792928990795893E-2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Інші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46</c:v>
                </c:pt>
                <c:pt idx="2">
                  <c:v>11</c:v>
                </c:pt>
                <c:pt idx="3">
                  <c:v>4</c:v>
                </c:pt>
                <c:pt idx="4">
                  <c:v>20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0544704"/>
        <c:axId val="1690537632"/>
        <c:axId val="0"/>
      </c:bar3DChart>
      <c:catAx>
        <c:axId val="16905447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90537632"/>
        <c:crosses val="autoZero"/>
        <c:auto val="1"/>
        <c:lblAlgn val="ctr"/>
        <c:lblOffset val="100"/>
        <c:noMultiLvlLbl val="0"/>
      </c:catAx>
      <c:valAx>
        <c:axId val="1690537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69054470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 b="1" i="1" baseline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43982806769506527"/>
          <c:y val="0.84402516699121022"/>
          <c:w val="0.53794986561773861"/>
          <c:h val="0.11153054472108588"/>
        </c:manualLayout>
      </c:layout>
      <c:overlay val="0"/>
      <c:txPr>
        <a:bodyPr/>
        <a:lstStyle/>
        <a:p>
          <a:pPr>
            <a:defRPr sz="1600" b="1" i="1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3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3870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0530016"/>
        <c:axId val="1690538176"/>
        <c:axId val="1739338480"/>
      </c:bar3DChart>
      <c:catAx>
        <c:axId val="16905300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690538176"/>
        <c:crosses val="autoZero"/>
        <c:auto val="1"/>
        <c:lblAlgn val="ctr"/>
        <c:lblOffset val="100"/>
        <c:noMultiLvlLbl val="0"/>
      </c:catAx>
      <c:valAx>
        <c:axId val="1690538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90530016"/>
        <c:crosses val="autoZero"/>
        <c:crossBetween val="between"/>
      </c:valAx>
      <c:serAx>
        <c:axId val="1739338480"/>
        <c:scaling>
          <c:orientation val="minMax"/>
        </c:scaling>
        <c:delete val="1"/>
        <c:axPos val="b"/>
        <c:majorTickMark val="out"/>
        <c:minorTickMark val="none"/>
        <c:tickLblPos val="none"/>
        <c:crossAx val="1690538176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17612941758354567"/>
          <c:y val="0.7717769254458412"/>
          <c:w val="0.50686401987530239"/>
          <c:h val="0.16921366379637887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893654334732673E-2"/>
          <c:w val="0.98230183615762723"/>
          <c:h val="0.755428827343159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до 30 діб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497</c:v>
                </c:pt>
                <c:pt idx="1">
                  <c:v>1101</c:v>
                </c:pt>
                <c:pt idx="2">
                  <c:v>3026</c:v>
                </c:pt>
                <c:pt idx="3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35580144"/>
        <c:axId val="1735581776"/>
        <c:axId val="1739333488"/>
      </c:bar3DChart>
      <c:catAx>
        <c:axId val="1735580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735581776"/>
        <c:crosses val="autoZero"/>
        <c:auto val="1"/>
        <c:lblAlgn val="ctr"/>
        <c:lblOffset val="100"/>
        <c:noMultiLvlLbl val="0"/>
      </c:catAx>
      <c:valAx>
        <c:axId val="1735581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35580144"/>
        <c:crosses val="autoZero"/>
        <c:crossBetween val="between"/>
      </c:valAx>
      <c:serAx>
        <c:axId val="1739333488"/>
        <c:scaling>
          <c:orientation val="minMax"/>
        </c:scaling>
        <c:delete val="1"/>
        <c:axPos val="b"/>
        <c:majorTickMark val="out"/>
        <c:minorTickMark val="none"/>
        <c:tickLblPos val="none"/>
        <c:crossAx val="173558177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3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068674443745369"/>
          <c:y val="4.3456485966074702E-2"/>
          <c:w val="0.89931325556254649"/>
          <c:h val="0.6514652954698877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4.6783298288836449E-2"/>
                  <c:y val="-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9902184841425591E-2"/>
                  <c:y val="3.9505896332795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4755462103563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Відмовлено </c:v>
                </c:pt>
                <c:pt idx="1">
                  <c:v>Роз"снено</c:v>
                </c:pt>
                <c:pt idx="2">
                  <c:v>Позитивно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</c:v>
                </c:pt>
                <c:pt idx="1">
                  <c:v>615</c:v>
                </c:pt>
                <c:pt idx="2">
                  <c:v>4049</c:v>
                </c:pt>
                <c:pt idx="3">
                  <c:v>4691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35591568"/>
        <c:axId val="1735582320"/>
        <c:axId val="1739332864"/>
      </c:bar3DChart>
      <c:catAx>
        <c:axId val="1735591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735582320"/>
        <c:crosses val="autoZero"/>
        <c:auto val="1"/>
        <c:lblAlgn val="ctr"/>
        <c:lblOffset val="100"/>
        <c:noMultiLvlLbl val="0"/>
      </c:catAx>
      <c:valAx>
        <c:axId val="1735582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35591568"/>
        <c:crosses val="autoZero"/>
        <c:crossBetween val="between"/>
      </c:valAx>
      <c:serAx>
        <c:axId val="1739332864"/>
        <c:scaling>
          <c:orientation val="minMax"/>
        </c:scaling>
        <c:delete val="1"/>
        <c:axPos val="b"/>
        <c:majorTickMark val="out"/>
        <c:minorTickMark val="none"/>
        <c:tickLblPos val="none"/>
        <c:crossAx val="1735582320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4.9481787142752594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58585798159179E-2"/>
                  <c:y val="-9.06671711664117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830576517139092E-2"/>
                  <c:y val="1.69447662018482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032966422534249E-2"/>
                  <c:y val="-1.2015184966383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830112893439188E-3"/>
                  <c:y val="4.69220458654520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75151478895507E-2"/>
                  <c:y val="6.50519105250656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776</c:v>
                </c:pt>
                <c:pt idx="1">
                  <c:v>509</c:v>
                </c:pt>
                <c:pt idx="2">
                  <c:v>209</c:v>
                </c:pt>
                <c:pt idx="3">
                  <c:v>19</c:v>
                </c:pt>
                <c:pt idx="4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58585798159148E-2"/>
                  <c:y val="1.1126361123059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58585798159117E-2"/>
                  <c:y val="1.5070026111431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25454436686458E-2"/>
                  <c:y val="8.86396533230053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133737277054561E-2"/>
                  <c:y val="2.13813893137672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7659191713741086E-2"/>
                  <c:y val="2.2666792791602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732</c:v>
                </c:pt>
                <c:pt idx="1">
                  <c:v>484</c:v>
                </c:pt>
                <c:pt idx="2">
                  <c:v>158</c:v>
                </c:pt>
                <c:pt idx="3">
                  <c:v>51</c:v>
                </c:pt>
                <c:pt idx="4">
                  <c:v>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35592112"/>
        <c:axId val="1735588304"/>
        <c:axId val="1739334112"/>
      </c:bar3DChart>
      <c:catAx>
        <c:axId val="1735592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735588304"/>
        <c:crosses val="autoZero"/>
        <c:auto val="1"/>
        <c:lblAlgn val="ctr"/>
        <c:lblOffset val="100"/>
        <c:noMultiLvlLbl val="0"/>
      </c:catAx>
      <c:valAx>
        <c:axId val="1735588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35592112"/>
        <c:crosses val="autoZero"/>
        <c:crossBetween val="between"/>
      </c:valAx>
      <c:serAx>
        <c:axId val="1739334112"/>
        <c:scaling>
          <c:orientation val="minMax"/>
        </c:scaling>
        <c:delete val="1"/>
        <c:axPos val="b"/>
        <c:majorTickMark val="out"/>
        <c:minorTickMark val="none"/>
        <c:tickLblPos val="none"/>
        <c:crossAx val="1735588304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40786066505432E-2"/>
          <c:y val="0.25994236639332813"/>
          <c:w val="0.98170395597070415"/>
          <c:h val="0.616371762597882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Запити юридичних осіб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35591024"/>
        <c:axId val="1735583952"/>
        <c:axId val="1791943040"/>
      </c:bar3DChart>
      <c:catAx>
        <c:axId val="17355910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735583952"/>
        <c:crosses val="autoZero"/>
        <c:auto val="1"/>
        <c:lblAlgn val="ctr"/>
        <c:lblOffset val="100"/>
        <c:noMultiLvlLbl val="0"/>
      </c:catAx>
      <c:valAx>
        <c:axId val="17355839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35591024"/>
        <c:crosses val="autoZero"/>
        <c:crossBetween val="between"/>
      </c:valAx>
      <c:serAx>
        <c:axId val="1791943040"/>
        <c:scaling>
          <c:orientation val="minMax"/>
        </c:scaling>
        <c:delete val="1"/>
        <c:axPos val="b"/>
        <c:majorTickMark val="out"/>
        <c:minorTickMark val="none"/>
        <c:tickLblPos val="none"/>
        <c:crossAx val="1735583952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25005448112602874"/>
          <c:y val="0.86142756368180751"/>
          <c:w val="0.58759932577788432"/>
          <c:h val="7.7649527439712568E-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5362456600173212E-2"/>
          <c:y val="0.12837743255728082"/>
          <c:w val="0.92620596722742032"/>
          <c:h val="0.588836211120132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7469604870561681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801602656669971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600200332083753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00200332083753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15 діб</c:v>
                </c:pt>
                <c:pt idx="1">
                  <c:v>до 20 діб</c:v>
                </c:pt>
                <c:pt idx="2">
                  <c:v>до 30 діб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1147</c:v>
                </c:pt>
                <c:pt idx="1">
                  <c:v>132</c:v>
                </c:pt>
                <c:pt idx="2">
                  <c:v>360</c:v>
                </c:pt>
                <c:pt idx="3">
                  <c:v>1639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35593744"/>
        <c:axId val="1735578512"/>
        <c:axId val="1791951152"/>
      </c:bar3DChart>
      <c:catAx>
        <c:axId val="173559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</c:spPr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735578512"/>
        <c:crosses val="autoZero"/>
        <c:auto val="1"/>
        <c:lblAlgn val="ctr"/>
        <c:lblOffset val="100"/>
        <c:noMultiLvlLbl val="0"/>
      </c:catAx>
      <c:valAx>
        <c:axId val="1735578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735593744"/>
        <c:crosses val="autoZero"/>
        <c:crossBetween val="between"/>
      </c:valAx>
      <c:serAx>
        <c:axId val="1791951152"/>
        <c:scaling>
          <c:orientation val="minMax"/>
        </c:scaling>
        <c:delete val="1"/>
        <c:axPos val="b"/>
        <c:majorTickMark val="out"/>
        <c:minorTickMark val="none"/>
        <c:tickLblPos val="none"/>
        <c:crossAx val="1735578512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0.01961</cdr:x>
      <cdr:y>0.04322</cdr:y>
    </cdr:from>
    <cdr:to>
      <cdr:x>0.62745</cdr:x>
      <cdr:y>0.67764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420" y="67579"/>
          <a:ext cx="2276016" cy="992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1.Кількість      запитів 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56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dirty="0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69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79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0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820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377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993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845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8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76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47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57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85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61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48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96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dirty="0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19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1C1216-0D6C-401F-9743-EB563245CF85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81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29997" cy="6097879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Про роботу Архівного відділу 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міської ради у 2017році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архіву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- 514,3 м2</a:t>
            </a:r>
            <a:b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архівосховищ  відділу    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371,4 м2.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протяжність стелажного покриття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2052,4пог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(збільшилася на 250 пог.м.)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v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38883" y="5302886"/>
            <a:ext cx="2558658" cy="131096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</p:pic>
      <p:pic>
        <p:nvPicPr>
          <p:cNvPr id="6" name="Рисунок 5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69269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НТО документів   </a:t>
            </a:r>
            <a:r>
              <a:rPr lang="uk-UA" sz="2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виконавчих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органах </a:t>
            </a:r>
            <a:r>
              <a:rPr lang="uk-UA" sz="2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міської ради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(список №1 – джерел формування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НАФ).   2017р</a:t>
            </a:r>
            <a:r>
              <a:rPr lang="uk-UA" sz="22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uk-UA" sz="4400" dirty="0"/>
              <a:t/>
            </a:r>
            <a:br>
              <a:rPr lang="uk-UA" sz="4400" dirty="0"/>
            </a:br>
            <a:endParaRPr lang="uk-UA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970635"/>
              </p:ext>
            </p:extLst>
          </p:nvPr>
        </p:nvGraphicFramePr>
        <p:xfrm>
          <a:off x="35496" y="692689"/>
          <a:ext cx="9073007" cy="5889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/>
                <a:gridCol w="3611346"/>
                <a:gridCol w="874416"/>
                <a:gridCol w="1967437"/>
                <a:gridCol w="2331776"/>
              </a:tblGrid>
              <a:tr h="389045"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Виконавчі органи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Роки НТО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 АВ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098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 міська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рада та її виконавчий </a:t>
                      </a:r>
                      <a:r>
                        <a:rPr lang="uk-UA" sz="1200" b="1" baseline="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</a:t>
                      </a:r>
                      <a:endParaRPr lang="uk-UA" sz="1200" b="1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2011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№15 від 09.11.2017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№17 від 01.12.2017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 культури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охорони здоров’я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освіти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 12.04.2017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№6 від 27.04.2017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адміністративних послуг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 ведення державного реєстру виборців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2012-2915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№3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Держземагенство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711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житлового господарства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№8 від 24.06.2016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№9 від 19.08.2016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капітального будівництва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ДАВО №4 від 25.03.2016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економіки і інвестицій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1998-2013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 12.04.2016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№7 від 31.05.2016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097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енергетики, транспорту та зв’язку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Служба у справах дітей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самоврядного контролю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 28.10.2016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правової політики та якості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№11 від 31.07.2015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№8 від 02.09.2015</a:t>
                      </a: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комунальних ресурсів (лікв.)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 25.09.2015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№13 від 06.11.2015</a:t>
                      </a: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фінансів                         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2004-2011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№7 від 27.07.2015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№6 від 19.06.2015</a:t>
                      </a:r>
                      <a:endParaRPr lang="uk-UA" sz="12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123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архітектури, містобудування та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кадастру (лікв.)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25.04.2014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№9 від 03.07.2014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 по фізичній культурі та спорту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1997-2012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№3 від 28.02.2014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№5  від 16.05.2014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комунального госп. та благоустрою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№10 від 29.08.2014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№11 від 26.09.2014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кадрової політики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 24.10.2016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31.10.2014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міського господарства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 24.10.2014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№14 від 11.12.2014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 у справах молоді та туризму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Розпочато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НТО документів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5618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інформаційних технологій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2011-2012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Розпочато НТО документів</a:t>
                      </a:r>
                      <a:endParaRPr lang="uk-UA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1236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у справах ЗМІ та зв’язків з громадськістю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2010-2012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Розпочато 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документів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1236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Управління у справах ЗМІ та зв'язків з громадськістю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2005-2009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Розпочато 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НТО документів</a:t>
                      </a:r>
                      <a:endParaRPr lang="uk-UA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4001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соціальної політики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2015-2016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88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6" cy="78579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</a:t>
            </a: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ауково-технічного опрацювання документів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установ міста списку №1 – джерел </a:t>
            </a:r>
            <a:r>
              <a:rPr lang="uk-UA" sz="20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 НАФ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44142"/>
              </p:ext>
            </p:extLst>
          </p:nvPr>
        </p:nvGraphicFramePr>
        <p:xfrm>
          <a:off x="251522" y="928669"/>
          <a:ext cx="8821073" cy="5319479"/>
        </p:xfrm>
        <a:graphic>
          <a:graphicData uri="http://schemas.openxmlformats.org/drawingml/2006/table">
            <a:tbl>
              <a:tblPr/>
              <a:tblGrid>
                <a:gridCol w="358580"/>
                <a:gridCol w="5235272"/>
                <a:gridCol w="1004024"/>
                <a:gridCol w="2223197"/>
              </a:tblGrid>
              <a:tr h="7130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</a:rPr>
                        <a:t>Установи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міста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Здійснено НТО документів  за роки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  <a:t>Примітка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1938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24.02.1017 №1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2000-2011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26.09.2014 №11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4204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Лівобережний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міжрайонний центр зайнятості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03.07.2014 №9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4085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Ленінський  районний центр зайнятості 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2006-2010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20.03.2015 №4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державної казначейської служби України 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м. Вінниці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01.12.2017 №7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“АБС”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2009-2013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02.09.2015№8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27.10.2008 №7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підприємство “ Комбінат комунальних підприємств ” Вінницької міської ради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2006-2014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21.11.2016 №12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424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об'єднана державна податкова інспекція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06.10.2006 №10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коледж менеджменту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22.06.2007№7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26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організація працівників освіти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25.03.2005№2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0548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школа 1-111 ступенів №13 ВМР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 24.02.2017 №1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999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школа1-111ступенів–гімназія  №2 ВМР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24.02.2017 №1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716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Редакція газет  “ Вінницька газета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1992-2007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ВМР від 25.11.2016 №14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Інформаційно-телевізійне агентство “ Віта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1993-2014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24.02.2017 №1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522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омунальне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підприємство “ Вінницьке міське бюро технічної інвентаризації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2008-2013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19.06.2015 №6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8906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“Зоря”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Розпочато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НТО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5371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 для сім'ї, дітей та молоді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1997-2014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24.02.2017 №1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8343">
                <a:tc>
                  <a:txBody>
                    <a:bodyPr/>
                    <a:lstStyle/>
                    <a:p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Результат пошуку зображень за запитом &quot;фото архівосховищ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21088"/>
            <a:ext cx="4006529" cy="25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фото привітань з днем працівників архівних установ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270" y="932342"/>
            <a:ext cx="4427290" cy="321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C:\Documents and Settings\egorova\Local Settings\Temporary Internet Files\Content.Word\фото 0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237" y="3628404"/>
            <a:ext cx="4634787" cy="3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5" name="Рисунок 14" descr="D:\other\foto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546" y="3895801"/>
            <a:ext cx="5209542" cy="8128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"/>
            <a:ext cx="7286677" cy="100637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8599" y="1006377"/>
            <a:ext cx="5225489" cy="77099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8601" y="1777285"/>
            <a:ext cx="5225487" cy="10802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138601" y="2833351"/>
            <a:ext cx="5225487" cy="10624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Здійснення експертизи цінності документів, що утворилися в діяльності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суб’єктів господарювання, що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діють (діяли, були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зареєстровані) на території міста.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7" cy="11429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01.01.2018 року в архівному відділі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зареєстровано 1108 фондів, що налічують</a:t>
            </a:r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636981"/>
              </p:ext>
            </p:extLst>
          </p:nvPr>
        </p:nvGraphicFramePr>
        <p:xfrm>
          <a:off x="323526" y="1124744"/>
          <a:ext cx="8352929" cy="5327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096"/>
                <a:gridCol w="1155431"/>
                <a:gridCol w="1155430"/>
                <a:gridCol w="1147264"/>
                <a:gridCol w="1420354"/>
                <a:gridCol w="1420354"/>
              </a:tblGrid>
              <a:tr h="9858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2014р.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2015р.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Прийнято у 2017р.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Станом на 01.01.2018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7699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874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1018</a:t>
                      </a: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7596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13758</a:t>
                      </a:r>
                    </a:p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14425</a:t>
                      </a:r>
                    </a:p>
                    <a:p>
                      <a:pPr algn="ctr"/>
                      <a:endParaRPr lang="uk-UA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14541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52737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56454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57679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1427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59106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76692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(знищ.)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70125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72102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73994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1543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75537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286677" cy="100010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09821868"/>
              </p:ext>
            </p:extLst>
          </p:nvPr>
        </p:nvGraphicFramePr>
        <p:xfrm>
          <a:off x="1187624" y="928669"/>
          <a:ext cx="7848872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4814441"/>
            <a:ext cx="8143900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із 1108 фондів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1059 </a:t>
            </a: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(95%)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фонди періоду Незалежності України,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(утворилися починаючи з 1992р. та ліквідувалися станом на 01.01.2018року.),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 фонди списку №1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1034 фонд списку №3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комплектування архівного відділу</a:t>
            </a:r>
          </a:p>
          <a:p>
            <a:pPr>
              <a:buFontTx/>
              <a:buChar char="-"/>
            </a:pP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0095" cy="98072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 роботи експертної комісії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Архівного відділу у  2017р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dirty="0"/>
          </a:p>
        </p:txBody>
      </p:sp>
      <p:graphicFrame>
        <p:nvGraphicFramePr>
          <p:cNvPr id="7" name="Діаграма 6"/>
          <p:cNvGraphicFramePr/>
          <p:nvPr>
            <p:extLst>
              <p:ext uri="{D42A27DB-BD31-4B8C-83A1-F6EECF244321}">
                <p14:modId xmlns:p14="http://schemas.microsoft.com/office/powerpoint/2010/main" val="3783372101"/>
              </p:ext>
            </p:extLst>
          </p:nvPr>
        </p:nvGraphicFramePr>
        <p:xfrm>
          <a:off x="0" y="908720"/>
          <a:ext cx="91440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871" y="52212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6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Ліквідовані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2017 році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55959588"/>
              </p:ext>
            </p:extLst>
          </p:nvPr>
        </p:nvGraphicFramePr>
        <p:xfrm>
          <a:off x="467544" y="928670"/>
          <a:ext cx="3744416" cy="567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067944" y="1412776"/>
            <a:ext cx="49320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іквідувалося 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суб'єкти господарювання, які передали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 архівного відділу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1543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одиниць зберігання, що на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349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менше, ніж у минулому році, з них: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Проведено експертизу цінності та прийнято на зберігання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- ліквідованого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Управління Держгеокадастру у</a:t>
            </a: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м. Вінниці Вінницької області за 1996-2017р.,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що містить </a:t>
            </a:r>
            <a:r>
              <a:rPr lang="uk-UA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116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справ (список №1 НАФ).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-  Фонду ТОВ ВКП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«МА-КІ»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 1959-2017р.,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що містить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462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прави (список №3).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- Фонду Колективного підприємства «Водрем» за 1962-2016 р., що містить</a:t>
            </a:r>
            <a:r>
              <a:rPr lang="uk-UA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359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справ (список №3).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 громадян </a:t>
            </a:r>
            <a:r>
              <a:rPr lang="uk-UA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2017році.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69169304"/>
              </p:ext>
            </p:extLst>
          </p:nvPr>
        </p:nvGraphicFramePr>
        <p:xfrm>
          <a:off x="1071538" y="928670"/>
          <a:ext cx="385765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1261460"/>
              </p:ext>
            </p:extLst>
          </p:nvPr>
        </p:nvGraphicFramePr>
        <p:xfrm>
          <a:off x="5000628" y="928670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3504" y="9286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Звернення громадян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за термінами розгляду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60066403"/>
              </p:ext>
            </p:extLst>
          </p:nvPr>
        </p:nvGraphicFramePr>
        <p:xfrm>
          <a:off x="1000100" y="3500438"/>
          <a:ext cx="4071966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43504" y="3284984"/>
            <a:ext cx="3604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2017 році надійшло на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821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звернення більше, ніж у минулому році. 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В термін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15 діб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виконано – 4624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(98,5%).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4049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(86,3%)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Роз'яснено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615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(13,1%)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(довідки про відсутність  фондів в архівному відділі; відсутність затребуваних документів у фонді.)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Відмовлено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(0,6%)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(копії рішень, які відсутні; архівні копії документів з особового складу)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5" y="3571877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85723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та звернення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 2017році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99053334"/>
              </p:ext>
            </p:extLst>
          </p:nvPr>
        </p:nvGraphicFramePr>
        <p:xfrm>
          <a:off x="971600" y="3939913"/>
          <a:ext cx="3744416" cy="2801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33277145"/>
              </p:ext>
            </p:extLst>
          </p:nvPr>
        </p:nvGraphicFramePr>
        <p:xfrm>
          <a:off x="971600" y="857231"/>
          <a:ext cx="3744416" cy="228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1412722"/>
              </p:ext>
            </p:extLst>
          </p:nvPr>
        </p:nvGraphicFramePr>
        <p:xfrm>
          <a:off x="4860032" y="857232"/>
          <a:ext cx="4141124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8064" y="928670"/>
            <a:ext cx="27146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2. Результати за термінами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розгляду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4944"/>
            <a:ext cx="4141124" cy="33547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2017році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732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запити,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що на 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менше, ніж у 2016 році.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Опрацьовано: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15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504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(68%);</a:t>
            </a:r>
          </a:p>
          <a:p>
            <a:r>
              <a:rPr lang="uk-UA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20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44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30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196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6%).</a:t>
            </a:r>
          </a:p>
          <a:p>
            <a:pPr algn="just"/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496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(67%);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Роз'яснено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158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(21,%);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Відмовлено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51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До відома 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39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%).</a:t>
            </a: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Загальна кількість звернень громадян та запитів і звернень юридичних осіб складає, опрацьованих у 2017 році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5435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848872" cy="9087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 №2 – «Ленінська районна рада та їх виконавчий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комітет»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 фонду №4 – « Староміська  районна рада та її виконавчий комітет»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27826"/>
              </p:ext>
            </p:extLst>
          </p:nvPr>
        </p:nvGraphicFramePr>
        <p:xfrm>
          <a:off x="323529" y="1052736"/>
          <a:ext cx="8677628" cy="3940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3"/>
                <a:gridCol w="3096344"/>
                <a:gridCol w="3565061"/>
              </a:tblGrid>
              <a:tr h="942176">
                <a:tc gridSpan="2">
                  <a:txBody>
                    <a:bodyPr/>
                    <a:lstStyle/>
                    <a:p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 №2 – «Ленінська районна</a:t>
                      </a:r>
                    </a:p>
                    <a:p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рада та їх виконавчий</a:t>
                      </a:r>
                      <a:r>
                        <a:rPr lang="uk-UA" sz="1600" b="1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uk-UA" sz="1600" b="1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комітет 1993 – 2010р.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№4 – « Староміська  районна рада та її виконавчий комітет» 1995</a:t>
                      </a:r>
                      <a:r>
                        <a:rPr lang="uk-UA" sz="1600" b="1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2010р.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3411">
                <a:tc>
                  <a:txBody>
                    <a:bodyPr/>
                    <a:lstStyle/>
                    <a:p>
                      <a:r>
                        <a:rPr lang="uk-UA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ради</a:t>
                      </a:r>
                    </a:p>
                    <a:p>
                      <a:r>
                        <a:rPr lang="uk-UA" sz="1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9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ВК</a:t>
                      </a:r>
                      <a:r>
                        <a:rPr lang="uk-UA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ради</a:t>
                      </a:r>
                      <a:endParaRPr lang="uk-UA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</a:t>
                      </a:r>
                      <a:r>
                        <a:rPr lang="uk-UA" sz="20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12220">
                <a:tc>
                  <a:txBody>
                    <a:bodyPr/>
                    <a:lstStyle/>
                    <a:p>
                      <a:r>
                        <a:rPr lang="uk-UA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Розпорядження </a:t>
                      </a:r>
                      <a:r>
                        <a:rPr lang="uk-UA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1159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23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3535 док. /18440арк. (Ф. А4)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 док./6112 арк. (Ф. А4)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30551">
                <a:tc gridSpan="3">
                  <a:txBody>
                    <a:bodyPr/>
                    <a:lstStyle/>
                    <a:p>
                      <a:pPr algn="l"/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Разом сканованих документів 6221, що містяться на 24552 аркушах ф А4.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179512" y="5013176"/>
            <a:ext cx="8712968" cy="17008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/>
              <a:t>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Скановані документи розміщено на внутрішньому порталі міської ради в довіднику «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 архів». </a:t>
            </a:r>
          </a:p>
          <a:p>
            <a:pPr algn="just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 довідник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«Довідковий апарат фондів»,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 при надходженні нових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ондів невідкладно поповнюється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використовується працівники прозорих офісів при отриманні запитів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довідок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соціально-правового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та копій архівних документів.</a:t>
            </a:r>
            <a:endParaRPr lang="uk-UA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я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334920"/>
              </p:ext>
            </p:extLst>
          </p:nvPr>
        </p:nvGraphicFramePr>
        <p:xfrm>
          <a:off x="323528" y="1124744"/>
          <a:ext cx="2016224" cy="720080"/>
        </p:xfrm>
        <a:graphic>
          <a:graphicData uri="http://schemas.openxmlformats.org/drawingml/2006/table">
            <a:tbl>
              <a:tblPr/>
              <a:tblGrid>
                <a:gridCol w="2016224"/>
              </a:tblGrid>
              <a:tr h="720080">
                <a:tc>
                  <a:txBody>
                    <a:bodyPr/>
                    <a:lstStyle/>
                    <a:p>
                      <a:r>
                        <a:rPr lang="uk-UA" dirty="0" smtClean="0"/>
                        <a:t>   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Назви документів</a:t>
                      </a:r>
                      <a:endParaRPr lang="uk-UA" sz="16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ирода">
  <a:themeElements>
    <a:clrScheme name="Природа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Природа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рирод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A3B9F3-0A8E-406E-BB44-7248F8B08F14}"/>
</file>

<file path=customXml/itemProps2.xml><?xml version="1.0" encoding="utf-8"?>
<ds:datastoreItem xmlns:ds="http://schemas.openxmlformats.org/officeDocument/2006/customXml" ds:itemID="{1C5F2ABD-DA1E-405E-8748-FACB8BC522F2}"/>
</file>

<file path=customXml/itemProps3.xml><?xml version="1.0" encoding="utf-8"?>
<ds:datastoreItem xmlns:ds="http://schemas.openxmlformats.org/officeDocument/2006/customXml" ds:itemID="{FA59CAFB-C75C-4650-B677-00F55DEE31A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2257</TotalTime>
  <Words>1543</Words>
  <Application>Microsoft Office PowerPoint</Application>
  <PresentationFormat>Екран (4:3)</PresentationFormat>
  <Paragraphs>387</Paragraphs>
  <Slides>11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Природа</vt:lpstr>
      <vt:lpstr>   Про роботу Архівного відділу          міської ради у 2017році  загальна площа архіву                 - 514,3 м2  площа архівосховищ  відділу                  - 371,4 м2.  - протяжність стелажного покриття              - 2052,4пог. м.(збільшилася на 250 пог.м.)  </vt:lpstr>
      <vt:lpstr>        Основні напрямки діяльності відділу</vt:lpstr>
      <vt:lpstr>          Станом на 01.01.2018 року в архівному відділі               зареєстровано 1108 фондів, що налічують: </vt:lpstr>
      <vt:lpstr>Динаміка зростання кількості фондів і  одиниць зберігання  в Архівному відділі</vt:lpstr>
      <vt:lpstr>Результати роботи експертної комісії                 Архівного відділу у  2017р. </vt:lpstr>
      <vt:lpstr>       Ліквідовані у 2017 році</vt:lpstr>
      <vt:lpstr>Звернення громадян у 2017році.</vt:lpstr>
      <vt:lpstr>Запити та звернення юридичних осіб    в 2017році</vt:lpstr>
      <vt:lpstr>Переведення в електронний вигляд документів фонду  №2 – «Ленінська районна рада та їх виконавчий комітет» та фонду №4 – « Староміська  районна рада та її виконавчий комітет»</vt:lpstr>
      <vt:lpstr>  Стан НТО документів   у виконавчих органах міської ради   (список №1 – джерел формування  НАФ).   2017р. </vt:lpstr>
      <vt:lpstr>                Стан науково-технічного опрацювання документів                      установ міста списку №1 – джерел формування НАФ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Єгорова Світлана Геннадіївна</cp:lastModifiedBy>
  <cp:revision>188</cp:revision>
  <cp:lastPrinted>2018-02-09T10:31:18Z</cp:lastPrinted>
  <dcterms:created xsi:type="dcterms:W3CDTF">2015-01-21T10:16:45Z</dcterms:created>
  <dcterms:modified xsi:type="dcterms:W3CDTF">2018-02-09T13:14:09Z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